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65A1B3-6F4D-42E0-9E4F-ADC9AC9B76B9}" type="datetimeFigureOut">
              <a:rPr lang="fi-FI" smtClean="0"/>
              <a:pPr/>
              <a:t>18.11.2010</a:t>
            </a:fld>
            <a:endParaRPr lang="fi-FI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916DCE-D244-4823-BD84-6595FDF90686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atri-ina.euramaa@ayk.fi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Evaluering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forskning</a:t>
            </a:r>
            <a:r>
              <a:rPr lang="fi-FI" dirty="0" smtClean="0"/>
              <a:t> i </a:t>
            </a:r>
            <a:r>
              <a:rPr lang="fi-FI" dirty="0" err="1" smtClean="0"/>
              <a:t>egen</a:t>
            </a:r>
            <a:r>
              <a:rPr lang="fi-FI" dirty="0" smtClean="0"/>
              <a:t> praksis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Stockholm </a:t>
            </a:r>
            <a:r>
              <a:rPr lang="fi-FI" dirty="0" err="1" smtClean="0"/>
              <a:t>den</a:t>
            </a:r>
            <a:r>
              <a:rPr lang="fi-FI" dirty="0" smtClean="0"/>
              <a:t> 19. </a:t>
            </a:r>
            <a:r>
              <a:rPr lang="fi-FI" dirty="0" err="1" smtClean="0"/>
              <a:t>november</a:t>
            </a:r>
            <a:r>
              <a:rPr lang="fi-FI" dirty="0" smtClean="0"/>
              <a:t> 2010</a:t>
            </a:r>
          </a:p>
          <a:p>
            <a:r>
              <a:rPr lang="fi-FI" dirty="0" smtClean="0"/>
              <a:t>Jaakko Seikkula</a:t>
            </a:r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err="1" smtClean="0"/>
              <a:t>Ökad</a:t>
            </a:r>
            <a:r>
              <a:rPr lang="fi-FI" dirty="0" smtClean="0"/>
              <a:t> (</a:t>
            </a:r>
            <a:r>
              <a:rPr lang="fi-FI" dirty="0" err="1" smtClean="0"/>
              <a:t>extern</a:t>
            </a:r>
            <a:r>
              <a:rPr lang="fi-FI" dirty="0" smtClean="0"/>
              <a:t>) </a:t>
            </a:r>
            <a:r>
              <a:rPr lang="fi-FI" dirty="0" err="1" smtClean="0"/>
              <a:t>validitet</a:t>
            </a:r>
            <a:endParaRPr lang="fi-FI" dirty="0" smtClean="0"/>
          </a:p>
          <a:p>
            <a:r>
              <a:rPr lang="fi-FI" dirty="0" smtClean="0"/>
              <a:t>Utveckling av egen praksis och forskning blir nästan detsamma – information användbar på en gång</a:t>
            </a:r>
          </a:p>
          <a:p>
            <a:r>
              <a:rPr lang="fi-FI" dirty="0" smtClean="0"/>
              <a:t>Några kompromisser behövs när det gäller empiristisk forskningsmetodik och – design (t.ex. att använda diagnoser)</a:t>
            </a:r>
          </a:p>
          <a:p>
            <a:r>
              <a:rPr lang="fi-FI" dirty="0" smtClean="0"/>
              <a:t>Utan systematisk evaluering inte hade kunnat förstå så mycket om dialogen och familjeterapin i svåraste kriser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Slutsatser</a:t>
            </a:r>
            <a:endParaRPr lang="fi-F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Otsikk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0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3600" i="1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600" i="1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GB" sz="2800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INTERSUBJEKTIVITY IN PSYCHOTHERAPY AND CONSULTATION</a:t>
            </a:r>
            <a:r>
              <a:rPr lang="fi-FI" sz="2800" b="0" smtClean="0">
                <a:solidFill>
                  <a:schemeClr val="tx1"/>
                </a:solidFill>
              </a:rPr>
              <a:t/>
            </a:r>
            <a:br>
              <a:rPr lang="fi-FI" sz="2800" b="0" smtClean="0">
                <a:solidFill>
                  <a:schemeClr val="tx1"/>
                </a:solidFill>
              </a:rPr>
            </a:br>
            <a:r>
              <a:rPr lang="en-GB" sz="2800" i="1" smtClean="0">
                <a:solidFill>
                  <a:srgbClr val="31849B"/>
                </a:solidFill>
                <a:latin typeface="Times New Roman" pitchFamily="18" charset="0"/>
                <a:cs typeface="Times New Roman" pitchFamily="18" charset="0"/>
              </a:rPr>
              <a:t>”Life is not psychology but dialogical music”</a:t>
            </a:r>
            <a:endParaRPr lang="fi-FI" sz="2800" smtClean="0"/>
          </a:p>
        </p:txBody>
      </p:sp>
      <p:sp>
        <p:nvSpPr>
          <p:cNvPr id="3" name="Sisällön paikkamerkki 2"/>
          <p:cNvSpPr>
            <a:spLocks noGrp="1"/>
          </p:cNvSpPr>
          <p:nvPr>
            <p:ph idx="4294967295"/>
          </p:nvPr>
        </p:nvSpPr>
        <p:spPr>
          <a:xfrm>
            <a:off x="0" y="1143000"/>
            <a:ext cx="8229600" cy="4983163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GB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Colwyn</a:t>
            </a:r>
            <a:r>
              <a:rPr lang="en-GB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Trevarthen</a:t>
            </a:r>
            <a:r>
              <a:rPr lang="en-GB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and</a:t>
            </a:r>
            <a:endParaRPr lang="fi-FI" sz="2400" dirty="0" smtClean="0"/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GB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Harlene</a:t>
            </a:r>
            <a:r>
              <a:rPr lang="en-GB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Anderson, Maggie Carey, </a:t>
            </a:r>
            <a:r>
              <a:rPr lang="en-GB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Jaakko</a:t>
            </a:r>
            <a:r>
              <a:rPr lang="en-GB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GB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Seikkula</a:t>
            </a:r>
            <a:r>
              <a:rPr lang="en-GB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John </a:t>
            </a:r>
            <a:endParaRPr lang="en-GB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GB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Shotter</a:t>
            </a:r>
            <a:endParaRPr lang="en-GB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sz="2400" b="1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.-11.6.2011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Hotel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Rantasipi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Aulanko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Hämeenlinna</a:t>
            </a:r>
            <a:r>
              <a:rPr lang="en-US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Finland.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GB" sz="24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400" b="1" dirty="0" smtClean="0"/>
              <a:t>REGISTRATION AND INFORMATION: </a:t>
            </a:r>
            <a:endParaRPr lang="fi-FI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u="sng" dirty="0" smtClean="0">
                <a:hlinkClick r:id="rId2"/>
              </a:rPr>
              <a:t>katri-ina.euramaa@dialogic.fi</a:t>
            </a:r>
            <a:r>
              <a:rPr lang="en-US" sz="2400" dirty="0" smtClean="0"/>
              <a:t> (+358400697191)</a:t>
            </a:r>
            <a:endParaRPr lang="fi-FI" sz="2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fi-FI" sz="2400" dirty="0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GB" sz="2400" b="1" dirty="0" smtClean="0"/>
              <a:t> </a:t>
            </a:r>
            <a:endParaRPr lang="fi-FI" sz="2400" dirty="0" smtClean="0"/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GB" sz="24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fi-FI" sz="2400" dirty="0" smtClean="0"/>
          </a:p>
          <a:p>
            <a:pPr eaLnBrk="1" hangingPunct="1">
              <a:defRPr/>
            </a:pPr>
            <a:endParaRPr lang="fi-FI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5472113"/>
          </a:xfrm>
        </p:spPr>
        <p:txBody>
          <a:bodyPr/>
          <a:lstStyle/>
          <a:p>
            <a:pPr eaLnBrk="1" hangingPunct="1"/>
            <a:endParaRPr lang="fi-FI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smtClean="0"/>
              <a:t>Psykoterapiaforskningsformer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11188" y="1484313"/>
            <a:ext cx="3455987" cy="172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FI" sz="2400"/>
              <a:t>Outcome studies</a:t>
            </a:r>
          </a:p>
          <a:p>
            <a:pPr algn="ctr"/>
            <a:endParaRPr lang="sv-FI" sz="24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148263" y="1484313"/>
            <a:ext cx="3311525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FI" sz="2400"/>
              <a:t>Process studies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468313" y="3644900"/>
            <a:ext cx="1655762" cy="172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FI" sz="2000" b="1"/>
              <a:t>Efficacy</a:t>
            </a:r>
          </a:p>
          <a:p>
            <a:pPr algn="ctr"/>
            <a:r>
              <a:rPr lang="sv-FI"/>
              <a:t>Randomized </a:t>
            </a:r>
          </a:p>
          <a:p>
            <a:pPr algn="ctr"/>
            <a:r>
              <a:rPr lang="sv-FI"/>
              <a:t>clinical trials</a:t>
            </a:r>
          </a:p>
          <a:p>
            <a:pPr algn="ctr"/>
            <a:r>
              <a:rPr lang="sv-FI"/>
              <a:t>Manuals</a:t>
            </a:r>
          </a:p>
          <a:p>
            <a:pPr algn="ctr"/>
            <a:r>
              <a:rPr lang="sv-FI"/>
              <a:t>Controlling</a:t>
            </a:r>
          </a:p>
          <a:p>
            <a:pPr algn="ctr"/>
            <a:r>
              <a:rPr lang="sv-FI"/>
              <a:t>variables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2268538" y="3644900"/>
            <a:ext cx="1727200" cy="17287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FI" sz="2000" b="1"/>
              <a:t>Effectiveness</a:t>
            </a:r>
          </a:p>
          <a:p>
            <a:pPr algn="ctr"/>
            <a:r>
              <a:rPr lang="sv-FI"/>
              <a:t>Outcomes in </a:t>
            </a:r>
          </a:p>
          <a:p>
            <a:pPr algn="ctr"/>
            <a:r>
              <a:rPr lang="sv-FI"/>
              <a:t>”real world”</a:t>
            </a:r>
          </a:p>
          <a:p>
            <a:pPr algn="ctr"/>
            <a:r>
              <a:rPr lang="sv-FI"/>
              <a:t>Interactional</a:t>
            </a:r>
          </a:p>
          <a:p>
            <a:pPr algn="ctr"/>
            <a:r>
              <a:rPr lang="sv-FI"/>
              <a:t>Manuals not</a:t>
            </a:r>
          </a:p>
          <a:p>
            <a:pPr algn="ctr"/>
            <a:r>
              <a:rPr lang="sv-FI"/>
              <a:t>necessary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500563" y="3644900"/>
            <a:ext cx="1366837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FI" b="1"/>
              <a:t>Discursive</a:t>
            </a:r>
          </a:p>
          <a:p>
            <a:pPr algn="ctr"/>
            <a:r>
              <a:rPr lang="sv-FI"/>
              <a:t>Therapy </a:t>
            </a:r>
          </a:p>
          <a:p>
            <a:pPr algn="ctr"/>
            <a:r>
              <a:rPr lang="sv-FI"/>
              <a:t>sessions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084888" y="3716338"/>
            <a:ext cx="1223962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FI" b="1"/>
              <a:t>Categories</a:t>
            </a:r>
          </a:p>
          <a:p>
            <a:pPr algn="ctr"/>
            <a:r>
              <a:rPr lang="sv-FI"/>
              <a:t>Psychotherapy</a:t>
            </a:r>
          </a:p>
          <a:p>
            <a:pPr algn="ctr"/>
            <a:r>
              <a:rPr lang="sv-FI"/>
              <a:t>Q sort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7524750" y="3789363"/>
            <a:ext cx="1223963" cy="1800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FI" b="1"/>
              <a:t>Interview</a:t>
            </a:r>
          </a:p>
          <a:p>
            <a:pPr algn="ctr"/>
            <a:r>
              <a:rPr lang="sv-FI"/>
              <a:t>studies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1042988" y="3213100"/>
            <a:ext cx="144462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987675" y="3213100"/>
            <a:ext cx="1444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219700" y="3068638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>
            <a:off x="658812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7812088" y="3068638"/>
            <a:ext cx="2889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971550" y="5734050"/>
            <a:ext cx="7416800" cy="9350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v-FI" b="1"/>
              <a:t>Mixed methods: outcomes and processes</a:t>
            </a:r>
          </a:p>
          <a:p>
            <a:pPr algn="ctr"/>
            <a:r>
              <a:rPr lang="sv-FI"/>
              <a:t>”Progress reserach”: Q 45, CORE, ORS, SRS; STICK, FCORE - 15</a:t>
            </a:r>
          </a:p>
          <a:p>
            <a:pPr algn="ctr"/>
            <a:r>
              <a:rPr lang="sv-FI"/>
              <a:t>Analysing cases according to the outcome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Målet att utvärdera i själva praksis</a:t>
            </a:r>
          </a:p>
          <a:p>
            <a:r>
              <a:rPr lang="fi-FI" dirty="0" smtClean="0"/>
              <a:t>Som kan sen utvecklas  till en forskning för att få en grundlig dokumentation</a:t>
            </a:r>
          </a:p>
          <a:p>
            <a:r>
              <a:rPr lang="fi-FI" dirty="0" err="1" smtClean="0"/>
              <a:t>Mest</a:t>
            </a:r>
            <a:r>
              <a:rPr lang="fi-FI" dirty="0" smtClean="0"/>
              <a:t> för </a:t>
            </a:r>
            <a:r>
              <a:rPr lang="fi-FI" dirty="0" err="1" smtClean="0"/>
              <a:t>oss</a:t>
            </a:r>
            <a:r>
              <a:rPr lang="fi-FI" dirty="0" smtClean="0"/>
              <a:t> </a:t>
            </a:r>
            <a:r>
              <a:rPr lang="fi-FI" dirty="0" err="1" smtClean="0"/>
              <a:t>själva</a:t>
            </a:r>
            <a:r>
              <a:rPr lang="fi-FI" dirty="0" smtClean="0"/>
              <a:t> för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utveckla</a:t>
            </a:r>
            <a:r>
              <a:rPr lang="fi-FI" dirty="0" smtClean="0"/>
              <a:t> </a:t>
            </a:r>
            <a:r>
              <a:rPr lang="fi-FI" dirty="0" err="1" smtClean="0"/>
              <a:t>praksisen</a:t>
            </a:r>
            <a:r>
              <a:rPr lang="fi-FI" dirty="0" smtClean="0"/>
              <a:t>, </a:t>
            </a:r>
            <a:r>
              <a:rPr lang="fi-FI" dirty="0" err="1" smtClean="0"/>
              <a:t>sekundart</a:t>
            </a:r>
            <a:r>
              <a:rPr lang="fi-FI" dirty="0" smtClean="0"/>
              <a:t> för </a:t>
            </a:r>
            <a:r>
              <a:rPr lang="fi-FI" dirty="0" err="1" smtClean="0"/>
              <a:t>andra</a:t>
            </a:r>
            <a:r>
              <a:rPr lang="fi-FI" dirty="0" smtClean="0"/>
              <a:t> – </a:t>
            </a:r>
            <a:r>
              <a:rPr lang="fi-FI" dirty="0" err="1" smtClean="0"/>
              <a:t>administration</a:t>
            </a:r>
            <a:r>
              <a:rPr lang="fi-FI" dirty="0" smtClean="0"/>
              <a:t>, </a:t>
            </a:r>
            <a:r>
              <a:rPr lang="fi-FI" dirty="0" err="1" smtClean="0"/>
              <a:t>politiker</a:t>
            </a:r>
            <a:r>
              <a:rPr lang="fi-FI" dirty="0" smtClean="0"/>
              <a:t>, </a:t>
            </a:r>
            <a:r>
              <a:rPr lang="fi-FI" dirty="0" err="1" smtClean="0"/>
              <a:t>akademisk</a:t>
            </a:r>
            <a:r>
              <a:rPr lang="fi-FI" dirty="0" smtClean="0"/>
              <a:t> </a:t>
            </a:r>
            <a:r>
              <a:rPr lang="fi-FI" dirty="0" err="1" smtClean="0"/>
              <a:t>värld</a:t>
            </a:r>
            <a:r>
              <a:rPr lang="fi-FI" dirty="0" smtClean="0"/>
              <a:t>, </a:t>
            </a:r>
            <a:r>
              <a:rPr lang="fi-FI" dirty="0" err="1" smtClean="0"/>
              <a:t>brukarna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Egna forskningsprojekter i den kliniska vardagen</a:t>
            </a: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”</a:t>
            </a:r>
            <a:r>
              <a:rPr lang="fi-FI" dirty="0" err="1" smtClean="0"/>
              <a:t>Gränssystemet</a:t>
            </a:r>
            <a:r>
              <a:rPr lang="fi-FI" dirty="0" smtClean="0"/>
              <a:t>” </a:t>
            </a:r>
            <a:r>
              <a:rPr lang="fi-FI" dirty="0" err="1" smtClean="0"/>
              <a:t>mellan</a:t>
            </a:r>
            <a:r>
              <a:rPr lang="fi-FI" dirty="0" smtClean="0"/>
              <a:t> </a:t>
            </a:r>
            <a:r>
              <a:rPr lang="fi-FI" dirty="0" err="1" smtClean="0"/>
              <a:t>sjukhus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familjen</a:t>
            </a:r>
            <a:endParaRPr lang="fi-FI" dirty="0" smtClean="0"/>
          </a:p>
          <a:p>
            <a:r>
              <a:rPr lang="fi-FI" dirty="0" err="1" smtClean="0"/>
              <a:t>Analys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</a:t>
            </a:r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sker</a:t>
            </a:r>
            <a:r>
              <a:rPr lang="fi-FI" dirty="0" smtClean="0"/>
              <a:t> i </a:t>
            </a:r>
            <a:r>
              <a:rPr lang="fi-FI" dirty="0" err="1" smtClean="0"/>
              <a:t>första</a:t>
            </a:r>
            <a:r>
              <a:rPr lang="fi-FI" dirty="0" smtClean="0"/>
              <a:t> </a:t>
            </a:r>
            <a:r>
              <a:rPr lang="fi-FI" dirty="0" err="1" smtClean="0"/>
              <a:t>mötet</a:t>
            </a:r>
            <a:r>
              <a:rPr lang="fi-FI" dirty="0" smtClean="0"/>
              <a:t> </a:t>
            </a:r>
            <a:r>
              <a:rPr lang="fi-FI" dirty="0" err="1" smtClean="0"/>
              <a:t>efter</a:t>
            </a:r>
            <a:r>
              <a:rPr lang="fi-FI" dirty="0" smtClean="0"/>
              <a:t> </a:t>
            </a:r>
            <a:r>
              <a:rPr lang="fi-FI" dirty="0" err="1" smtClean="0"/>
              <a:t>remiss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psykiatrisk</a:t>
            </a:r>
            <a:r>
              <a:rPr lang="fi-FI" dirty="0" smtClean="0"/>
              <a:t> </a:t>
            </a:r>
            <a:r>
              <a:rPr lang="fi-FI" dirty="0" err="1" smtClean="0"/>
              <a:t>sjukhus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Behovet</a:t>
            </a:r>
            <a:r>
              <a:rPr lang="fi-FI" dirty="0" smtClean="0"/>
              <a:t> för </a:t>
            </a:r>
            <a:r>
              <a:rPr lang="fi-FI" dirty="0" err="1" smtClean="0"/>
              <a:t>inskrivning</a:t>
            </a:r>
            <a:r>
              <a:rPr lang="fi-FI" dirty="0" smtClean="0"/>
              <a:t> </a:t>
            </a:r>
            <a:r>
              <a:rPr lang="fi-FI" dirty="0" err="1" smtClean="0"/>
              <a:t>minskas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40%</a:t>
            </a:r>
          </a:p>
          <a:p>
            <a:r>
              <a:rPr lang="fi-FI" dirty="0" err="1" smtClean="0"/>
              <a:t>God</a:t>
            </a:r>
            <a:r>
              <a:rPr lang="fi-FI" dirty="0" smtClean="0"/>
              <a:t> praksis </a:t>
            </a:r>
            <a:r>
              <a:rPr lang="fi-FI" dirty="0" err="1" smtClean="0"/>
              <a:t>sker</a:t>
            </a:r>
            <a:r>
              <a:rPr lang="fi-FI" dirty="0" smtClean="0"/>
              <a:t> i </a:t>
            </a:r>
            <a:r>
              <a:rPr lang="fi-FI" dirty="0" err="1" smtClean="0"/>
              <a:t>team</a:t>
            </a:r>
            <a:r>
              <a:rPr lang="fi-FI" dirty="0" smtClean="0"/>
              <a:t> </a:t>
            </a:r>
            <a:r>
              <a:rPr lang="fi-FI" dirty="0" err="1" smtClean="0"/>
              <a:t>form</a:t>
            </a:r>
            <a:r>
              <a:rPr lang="fi-FI" dirty="0" smtClean="0"/>
              <a:t> – </a:t>
            </a:r>
            <a:r>
              <a:rPr lang="fi-FI" dirty="0" err="1" smtClean="0"/>
              <a:t>nätverksperspektiv</a:t>
            </a:r>
            <a:endParaRPr lang="fi-FI" dirty="0" smtClean="0"/>
          </a:p>
          <a:p>
            <a:r>
              <a:rPr lang="fi-FI" dirty="0" err="1" smtClean="0"/>
              <a:t>Familjens</a:t>
            </a:r>
            <a:r>
              <a:rPr lang="fi-FI" dirty="0" smtClean="0"/>
              <a:t> </a:t>
            </a:r>
            <a:r>
              <a:rPr lang="fi-FI" dirty="0" err="1" smtClean="0"/>
              <a:t>deltagande</a:t>
            </a:r>
            <a:r>
              <a:rPr lang="fi-FI" dirty="0" smtClean="0"/>
              <a:t> </a:t>
            </a:r>
            <a:r>
              <a:rPr lang="fi-FI" dirty="0" err="1" smtClean="0"/>
              <a:t>viktig</a:t>
            </a:r>
            <a:r>
              <a:rPr lang="fi-FI" dirty="0" smtClean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</a:t>
            </a:r>
            <a:r>
              <a:rPr lang="fi-FI" dirty="0" err="1" smtClean="0"/>
              <a:t>lätt</a:t>
            </a:r>
            <a:r>
              <a:rPr lang="fi-FI" dirty="0" smtClean="0"/>
              <a:t> i </a:t>
            </a:r>
            <a:r>
              <a:rPr lang="fi-FI" dirty="0" err="1" smtClean="0"/>
              <a:t>första</a:t>
            </a:r>
            <a:r>
              <a:rPr lang="fi-FI" dirty="0" smtClean="0"/>
              <a:t> </a:t>
            </a:r>
            <a:r>
              <a:rPr lang="fi-FI" dirty="0" err="1" smtClean="0"/>
              <a:t>kontakt</a:t>
            </a:r>
            <a:r>
              <a:rPr lang="fi-FI" dirty="0" smtClean="0"/>
              <a:t>, </a:t>
            </a:r>
            <a:r>
              <a:rPr lang="fi-FI" dirty="0" err="1" smtClean="0"/>
              <a:t>svårare</a:t>
            </a:r>
            <a:r>
              <a:rPr lang="fi-FI" dirty="0" smtClean="0"/>
              <a:t> i </a:t>
            </a:r>
            <a:r>
              <a:rPr lang="fi-FI" dirty="0" err="1" smtClean="0"/>
              <a:t>återigenkommande</a:t>
            </a:r>
            <a:r>
              <a:rPr lang="fi-FI" dirty="0" smtClean="0"/>
              <a:t> </a:t>
            </a:r>
            <a:r>
              <a:rPr lang="fi-FI" dirty="0" err="1" smtClean="0"/>
              <a:t>kontakter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1)Western </a:t>
            </a:r>
            <a:r>
              <a:rPr lang="fi-FI" dirty="0" err="1"/>
              <a:t>L</a:t>
            </a:r>
            <a:r>
              <a:rPr lang="fi-FI" dirty="0" err="1" smtClean="0"/>
              <a:t>apland</a:t>
            </a:r>
            <a:r>
              <a:rPr lang="fi-FI" dirty="0" smtClean="0"/>
              <a:t> </a:t>
            </a:r>
            <a:r>
              <a:rPr lang="fi-FI" dirty="0" err="1" smtClean="0"/>
              <a:t>projekt</a:t>
            </a:r>
            <a:r>
              <a:rPr lang="fi-FI" dirty="0" smtClean="0"/>
              <a:t> 1987 - </a:t>
            </a:r>
            <a:endParaRPr lang="fi-F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5 </a:t>
            </a:r>
            <a:r>
              <a:rPr lang="fi-FI" dirty="0" err="1" smtClean="0"/>
              <a:t>års</a:t>
            </a:r>
            <a:r>
              <a:rPr lang="fi-FI" dirty="0" smtClean="0"/>
              <a:t> </a:t>
            </a:r>
            <a:r>
              <a:rPr lang="fi-FI" dirty="0" err="1" smtClean="0"/>
              <a:t>uppföljning</a:t>
            </a:r>
            <a:r>
              <a:rPr lang="fi-FI" dirty="0" smtClean="0"/>
              <a:t> av </a:t>
            </a:r>
            <a:r>
              <a:rPr lang="fi-FI" dirty="0" err="1" smtClean="0"/>
              <a:t>första</a:t>
            </a:r>
            <a:r>
              <a:rPr lang="fi-FI" dirty="0" smtClean="0"/>
              <a:t> </a:t>
            </a:r>
            <a:r>
              <a:rPr lang="fi-FI" dirty="0" err="1" smtClean="0"/>
              <a:t>gångs</a:t>
            </a:r>
            <a:r>
              <a:rPr lang="fi-FI" dirty="0" smtClean="0"/>
              <a:t> </a:t>
            </a:r>
            <a:r>
              <a:rPr lang="fi-FI" dirty="0" err="1" smtClean="0"/>
              <a:t>psykotiska</a:t>
            </a:r>
            <a:r>
              <a:rPr lang="fi-FI" dirty="0" smtClean="0"/>
              <a:t> </a:t>
            </a:r>
            <a:r>
              <a:rPr lang="fi-FI" dirty="0" err="1" smtClean="0"/>
              <a:t>patienter</a:t>
            </a:r>
            <a:r>
              <a:rPr lang="fi-FI" dirty="0" smtClean="0"/>
              <a:t> - </a:t>
            </a:r>
            <a:r>
              <a:rPr lang="fi-FI" dirty="0" err="1" smtClean="0"/>
              <a:t>Jämföringsgrupp</a:t>
            </a:r>
            <a:r>
              <a:rPr lang="fi-FI" dirty="0" smtClean="0"/>
              <a:t> i ”</a:t>
            </a:r>
            <a:r>
              <a:rPr lang="fi-FI" dirty="0" err="1" smtClean="0"/>
              <a:t>treatment</a:t>
            </a:r>
            <a:r>
              <a:rPr lang="fi-FI" dirty="0" smtClean="0"/>
              <a:t> as </a:t>
            </a:r>
            <a:r>
              <a:rPr lang="fi-FI" dirty="0" err="1" smtClean="0"/>
              <a:t>usual</a:t>
            </a:r>
            <a:r>
              <a:rPr lang="fi-FI" dirty="0" smtClean="0"/>
              <a:t>”</a:t>
            </a:r>
          </a:p>
          <a:p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antipsykotika</a:t>
            </a:r>
            <a:r>
              <a:rPr lang="fi-FI" dirty="0" smtClean="0"/>
              <a:t> i </a:t>
            </a:r>
            <a:r>
              <a:rPr lang="fi-FI" dirty="0" err="1" smtClean="0"/>
              <a:t>början</a:t>
            </a:r>
            <a:r>
              <a:rPr lang="fi-FI" dirty="0" smtClean="0"/>
              <a:t>, </a:t>
            </a:r>
            <a:r>
              <a:rPr lang="fi-FI" dirty="0" err="1" smtClean="0"/>
              <a:t>bara</a:t>
            </a:r>
            <a:r>
              <a:rPr lang="fi-FI" dirty="0" smtClean="0"/>
              <a:t> 35 % </a:t>
            </a:r>
            <a:r>
              <a:rPr lang="fi-FI" dirty="0" err="1" smtClean="0"/>
              <a:t>behövde</a:t>
            </a:r>
            <a:endParaRPr lang="fi-FI" dirty="0" smtClean="0"/>
          </a:p>
          <a:p>
            <a:r>
              <a:rPr lang="fi-FI" dirty="0" smtClean="0"/>
              <a:t>81 -85 % </a:t>
            </a:r>
            <a:r>
              <a:rPr lang="fi-FI" dirty="0" err="1" smtClean="0"/>
              <a:t>tillbaka</a:t>
            </a:r>
            <a:r>
              <a:rPr lang="fi-FI" dirty="0" smtClean="0"/>
              <a:t> i </a:t>
            </a:r>
            <a:r>
              <a:rPr lang="fi-FI" dirty="0" err="1" smtClean="0"/>
              <a:t>full</a:t>
            </a:r>
            <a:r>
              <a:rPr lang="fi-FI" dirty="0" smtClean="0"/>
              <a:t> </a:t>
            </a:r>
            <a:r>
              <a:rPr lang="fi-FI" dirty="0" err="1" smtClean="0"/>
              <a:t>arbetsliv</a:t>
            </a:r>
            <a:r>
              <a:rPr lang="fi-FI" dirty="0" smtClean="0"/>
              <a:t>, 81 % </a:t>
            </a:r>
            <a:r>
              <a:rPr lang="fi-FI" dirty="0" err="1" smtClean="0"/>
              <a:t>utan</a:t>
            </a:r>
            <a:r>
              <a:rPr lang="fi-FI" dirty="0" smtClean="0"/>
              <a:t> </a:t>
            </a:r>
            <a:r>
              <a:rPr lang="fi-FI" dirty="0" err="1" smtClean="0"/>
              <a:t>symptomer</a:t>
            </a:r>
            <a:endParaRPr lang="fi-FI" dirty="0" smtClean="0"/>
          </a:p>
          <a:p>
            <a:r>
              <a:rPr lang="fi-FI" dirty="0" err="1" smtClean="0"/>
              <a:t>Kritik</a:t>
            </a:r>
            <a:r>
              <a:rPr lang="fi-FI" dirty="0" smtClean="0"/>
              <a:t>:” </a:t>
            </a:r>
            <a:r>
              <a:rPr lang="fi-FI" dirty="0" err="1" smtClean="0"/>
              <a:t>Dålig</a:t>
            </a:r>
            <a:r>
              <a:rPr lang="fi-FI" dirty="0" smtClean="0"/>
              <a:t> design”, ”</a:t>
            </a:r>
            <a:r>
              <a:rPr lang="fi-FI" dirty="0" err="1" smtClean="0"/>
              <a:t>kan</a:t>
            </a:r>
            <a:r>
              <a:rPr lang="fi-FI" dirty="0" smtClean="0"/>
              <a:t> </a:t>
            </a:r>
            <a:r>
              <a:rPr lang="fi-FI" dirty="0" err="1" smtClean="0"/>
              <a:t>inte</a:t>
            </a:r>
            <a:r>
              <a:rPr lang="fi-FI" dirty="0" smtClean="0"/>
              <a:t> vara </a:t>
            </a:r>
            <a:r>
              <a:rPr lang="fi-FI" dirty="0" err="1" smtClean="0"/>
              <a:t>sant</a:t>
            </a:r>
            <a:r>
              <a:rPr lang="fi-FI" dirty="0" smtClean="0"/>
              <a:t>”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2)ODAP projekt 1992 –</a:t>
            </a:r>
            <a:br>
              <a:rPr lang="fi-FI" dirty="0" smtClean="0"/>
            </a:br>
            <a:r>
              <a:rPr lang="fi-FI" sz="2200" dirty="0" smtClean="0"/>
              <a:t>(Aaltonen, J., Alakre, B., Haarakangas, K., Keränen, J. &amp; Seikkula, J.)</a:t>
            </a:r>
            <a:endParaRPr lang="fi-FI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Samma</a:t>
            </a:r>
            <a:r>
              <a:rPr lang="fi-FI" dirty="0" smtClean="0"/>
              <a:t> ODAP </a:t>
            </a:r>
            <a:r>
              <a:rPr lang="fi-FI" dirty="0" err="1" smtClean="0"/>
              <a:t>deltagare</a:t>
            </a:r>
            <a:endParaRPr lang="fi-FI" dirty="0" smtClean="0"/>
          </a:p>
          <a:p>
            <a:r>
              <a:rPr lang="fi-FI" dirty="0" err="1" smtClean="0"/>
              <a:t>Korta</a:t>
            </a:r>
            <a:r>
              <a:rPr lang="fi-FI" dirty="0" smtClean="0"/>
              <a:t> DUP </a:t>
            </a:r>
            <a:r>
              <a:rPr lang="fi-FI" dirty="0" err="1" smtClean="0"/>
              <a:t>förutsäger</a:t>
            </a:r>
            <a:r>
              <a:rPr lang="fi-FI" dirty="0" smtClean="0"/>
              <a:t> </a:t>
            </a:r>
            <a:r>
              <a:rPr lang="fi-FI" dirty="0" err="1" smtClean="0"/>
              <a:t>bättre</a:t>
            </a:r>
            <a:r>
              <a:rPr lang="fi-FI" dirty="0" smtClean="0"/>
              <a:t> </a:t>
            </a:r>
            <a:r>
              <a:rPr lang="fi-FI" dirty="0" err="1" smtClean="0"/>
              <a:t>resultater</a:t>
            </a:r>
            <a:endParaRPr lang="fi-FI" dirty="0" smtClean="0"/>
          </a:p>
          <a:p>
            <a:r>
              <a:rPr lang="fi-FI" dirty="0" err="1" smtClean="0"/>
              <a:t>Svag</a:t>
            </a:r>
            <a:r>
              <a:rPr lang="fi-FI" dirty="0" smtClean="0"/>
              <a:t> social </a:t>
            </a:r>
            <a:r>
              <a:rPr lang="fi-FI" dirty="0" err="1" smtClean="0"/>
              <a:t>nätverk</a:t>
            </a:r>
            <a:r>
              <a:rPr lang="fi-FI" dirty="0" smtClean="0"/>
              <a:t> en </a:t>
            </a:r>
            <a:r>
              <a:rPr lang="fi-FI" dirty="0" err="1" smtClean="0"/>
              <a:t>risk</a:t>
            </a:r>
            <a:r>
              <a:rPr lang="fi-FI" dirty="0" smtClean="0"/>
              <a:t> </a:t>
            </a:r>
            <a:r>
              <a:rPr lang="fi-FI" dirty="0" err="1" smtClean="0"/>
              <a:t>faktor</a:t>
            </a:r>
            <a:r>
              <a:rPr lang="fi-FI" dirty="0" smtClean="0"/>
              <a:t>, </a:t>
            </a:r>
            <a:r>
              <a:rPr lang="fi-FI" dirty="0" err="1" smtClean="0"/>
              <a:t>såsom</a:t>
            </a:r>
            <a:r>
              <a:rPr lang="fi-FI" dirty="0" smtClean="0"/>
              <a:t> </a:t>
            </a:r>
            <a:r>
              <a:rPr lang="fi-FI" dirty="0" err="1" smtClean="0"/>
              <a:t>skitsofrenidiagnos</a:t>
            </a:r>
            <a:endParaRPr lang="fi-FI" dirty="0" smtClean="0"/>
          </a:p>
          <a:p>
            <a:r>
              <a:rPr lang="fi-FI" dirty="0" smtClean="0"/>
              <a:t>Prist på dialog i första möten kan bli ödeläggande för hela behandlingen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3) </a:t>
            </a:r>
            <a:r>
              <a:rPr lang="fi-FI" dirty="0" err="1" smtClean="0"/>
              <a:t>Good</a:t>
            </a:r>
            <a:r>
              <a:rPr lang="fi-FI" dirty="0" smtClean="0"/>
              <a:t> and </a:t>
            </a:r>
            <a:r>
              <a:rPr lang="fi-FI" dirty="0" err="1" smtClean="0"/>
              <a:t>poor</a:t>
            </a:r>
            <a:r>
              <a:rPr lang="fi-FI" dirty="0" smtClean="0"/>
              <a:t> </a:t>
            </a:r>
            <a:r>
              <a:rPr lang="fi-FI" dirty="0" err="1" smtClean="0"/>
              <a:t>outcome</a:t>
            </a:r>
            <a:r>
              <a:rPr lang="fi-FI" dirty="0" smtClean="0"/>
              <a:t> i </a:t>
            </a:r>
            <a:r>
              <a:rPr lang="fi-FI" dirty="0" err="1" smtClean="0"/>
              <a:t>psykos</a:t>
            </a:r>
            <a:endParaRPr lang="fi-F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57562"/>
            <a:ext cx="8229600" cy="2649729"/>
          </a:xfrm>
        </p:spPr>
        <p:txBody>
          <a:bodyPr/>
          <a:lstStyle/>
          <a:p>
            <a:r>
              <a:rPr lang="fi-FI" dirty="0" smtClean="0"/>
              <a:t>En </a:t>
            </a:r>
            <a:r>
              <a:rPr lang="fi-FI" dirty="0" smtClean="0"/>
              <a:t>metod för att se hur svaret födds i multiactor dialoger</a:t>
            </a:r>
          </a:p>
          <a:p>
            <a:r>
              <a:rPr lang="fi-FI" dirty="0" err="1" smtClean="0"/>
              <a:t>Betona</a:t>
            </a:r>
            <a:r>
              <a:rPr lang="fi-FI" dirty="0" smtClean="0"/>
              <a:t> </a:t>
            </a:r>
            <a:r>
              <a:rPr lang="fi-FI" dirty="0" err="1" smtClean="0"/>
              <a:t>tillstädevarande</a:t>
            </a:r>
            <a:r>
              <a:rPr lang="fi-FI" dirty="0" smtClean="0"/>
              <a:t> i </a:t>
            </a:r>
            <a:r>
              <a:rPr lang="fi-FI" dirty="0" err="1" smtClean="0"/>
              <a:t>ögonblicket</a:t>
            </a:r>
            <a:endParaRPr lang="fi-FI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229600" cy="2000264"/>
          </a:xfrm>
        </p:spPr>
        <p:txBody>
          <a:bodyPr>
            <a:normAutofit fontScale="90000"/>
          </a:bodyPr>
          <a:lstStyle/>
          <a:p>
            <a:r>
              <a:rPr lang="fi-FI" sz="3600" dirty="0" smtClean="0"/>
              <a:t/>
            </a:r>
            <a:br>
              <a:rPr lang="fi-FI" sz="3600" dirty="0" smtClean="0"/>
            </a:br>
            <a:r>
              <a:rPr lang="fi-FI" sz="3600" dirty="0" smtClean="0"/>
              <a:t/>
            </a:r>
            <a:br>
              <a:rPr lang="fi-FI" sz="3600" dirty="0" smtClean="0"/>
            </a:br>
            <a:r>
              <a:rPr lang="fi-FI" sz="3600" dirty="0" smtClean="0"/>
              <a:t>4</a:t>
            </a:r>
            <a:r>
              <a:rPr lang="fi-FI" sz="3600" dirty="0" smtClean="0"/>
              <a:t>) Dialogical Method for Investigation in Happenings of </a:t>
            </a:r>
            <a:r>
              <a:rPr lang="fi-FI" sz="3600" dirty="0" smtClean="0"/>
              <a:t>Change </a:t>
            </a:r>
            <a:br>
              <a:rPr lang="fi-FI" sz="3600" dirty="0" smtClean="0"/>
            </a:br>
            <a:r>
              <a:rPr lang="fi-FI" sz="2700" dirty="0" smtClean="0"/>
              <a:t>(</a:t>
            </a:r>
            <a:r>
              <a:rPr lang="fi-FI" sz="2700" dirty="0" smtClean="0"/>
              <a:t>Seikkula, Laitila, Rober (in press) Making sense of multiactor dialogues. Journal of Marital and Family Therapy)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En </a:t>
            </a:r>
            <a:r>
              <a:rPr lang="fi-FI" dirty="0" err="1" smtClean="0"/>
              <a:t>randomiserad</a:t>
            </a:r>
            <a:r>
              <a:rPr lang="fi-FI" dirty="0" smtClean="0"/>
              <a:t> </a:t>
            </a:r>
            <a:r>
              <a:rPr lang="fi-FI" dirty="0" err="1" smtClean="0"/>
              <a:t>multicentre</a:t>
            </a:r>
            <a:r>
              <a:rPr lang="fi-FI" dirty="0" smtClean="0"/>
              <a:t> </a:t>
            </a:r>
            <a:r>
              <a:rPr lang="fi-FI" dirty="0" err="1" smtClean="0"/>
              <a:t>forskning</a:t>
            </a:r>
            <a:endParaRPr lang="fi-FI" dirty="0" smtClean="0"/>
          </a:p>
          <a:p>
            <a:r>
              <a:rPr lang="fi-FI" dirty="0" err="1" smtClean="0"/>
              <a:t>Invitera</a:t>
            </a:r>
            <a:r>
              <a:rPr lang="fi-FI" dirty="0" smtClean="0"/>
              <a:t> </a:t>
            </a:r>
            <a:r>
              <a:rPr lang="fi-FI" dirty="0" err="1" smtClean="0"/>
              <a:t>paret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terapeutiska</a:t>
            </a:r>
            <a:r>
              <a:rPr lang="fi-FI" dirty="0" smtClean="0"/>
              <a:t> </a:t>
            </a:r>
            <a:r>
              <a:rPr lang="fi-FI" dirty="0" err="1" smtClean="0"/>
              <a:t>samtal</a:t>
            </a:r>
            <a:r>
              <a:rPr lang="fi-FI" dirty="0" smtClean="0"/>
              <a:t> i </a:t>
            </a:r>
            <a:r>
              <a:rPr lang="fi-FI" dirty="0" err="1" smtClean="0"/>
              <a:t>psykiatrisk</a:t>
            </a:r>
            <a:r>
              <a:rPr lang="fi-FI" dirty="0" smtClean="0"/>
              <a:t> </a:t>
            </a:r>
            <a:r>
              <a:rPr lang="fi-FI" dirty="0" err="1" smtClean="0"/>
              <a:t>poliklinik</a:t>
            </a:r>
            <a:endParaRPr lang="fi-FI" dirty="0" smtClean="0"/>
          </a:p>
          <a:p>
            <a:r>
              <a:rPr lang="fi-FI" dirty="0" smtClean="0"/>
              <a:t>”Real </a:t>
            </a:r>
            <a:r>
              <a:rPr lang="fi-FI" dirty="0" err="1" smtClean="0"/>
              <a:t>world</a:t>
            </a:r>
            <a:r>
              <a:rPr lang="fi-FI" dirty="0" smtClean="0"/>
              <a:t>”: se </a:t>
            </a:r>
            <a:r>
              <a:rPr lang="fi-FI" dirty="0" err="1" smtClean="0"/>
              <a:t>vad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</a:t>
            </a:r>
            <a:r>
              <a:rPr lang="fi-FI" dirty="0" err="1" smtClean="0"/>
              <a:t>sker</a:t>
            </a:r>
            <a:r>
              <a:rPr lang="fi-FI" dirty="0" smtClean="0"/>
              <a:t> i </a:t>
            </a:r>
            <a:r>
              <a:rPr lang="fi-FI" dirty="0" err="1" smtClean="0"/>
              <a:t>parterapi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utbildade</a:t>
            </a:r>
            <a:r>
              <a:rPr lang="fi-FI" dirty="0" smtClean="0"/>
              <a:t> </a:t>
            </a:r>
            <a:r>
              <a:rPr lang="fi-FI" dirty="0" err="1" smtClean="0"/>
              <a:t>familjeterapeuter</a:t>
            </a:r>
            <a:r>
              <a:rPr lang="fi-FI" dirty="0" smtClean="0"/>
              <a:t>, </a:t>
            </a:r>
            <a:r>
              <a:rPr lang="fi-FI" dirty="0" err="1" smtClean="0"/>
              <a:t>jämföring</a:t>
            </a:r>
            <a:r>
              <a:rPr lang="fi-FI" dirty="0" smtClean="0"/>
              <a:t> </a:t>
            </a:r>
            <a:r>
              <a:rPr lang="fi-FI" dirty="0" err="1" smtClean="0"/>
              <a:t>med</a:t>
            </a:r>
            <a:r>
              <a:rPr lang="fi-FI" dirty="0" smtClean="0"/>
              <a:t> </a:t>
            </a:r>
            <a:r>
              <a:rPr lang="fi-FI" dirty="0" err="1" smtClean="0"/>
              <a:t>individuell</a:t>
            </a:r>
            <a:r>
              <a:rPr lang="fi-FI" dirty="0" smtClean="0"/>
              <a:t> </a:t>
            </a:r>
            <a:r>
              <a:rPr lang="fi-FI" dirty="0" err="1" smtClean="0"/>
              <a:t>terapi</a:t>
            </a:r>
            <a:r>
              <a:rPr lang="fi-FI" dirty="0" smtClean="0"/>
              <a:t> </a:t>
            </a:r>
            <a:r>
              <a:rPr lang="fi-FI" dirty="0" err="1" smtClean="0"/>
              <a:t>som</a:t>
            </a:r>
            <a:r>
              <a:rPr lang="fi-FI" dirty="0" smtClean="0"/>
              <a:t> ”TAU”</a:t>
            </a:r>
          </a:p>
          <a:p>
            <a:r>
              <a:rPr lang="fi-FI" dirty="0" smtClean="0"/>
              <a:t>Parsamtal produktiv, snabbare återhämtning, alkoholbruk minskas och generel mental hälsa förbättras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3600" dirty="0" smtClean="0"/>
              <a:t/>
            </a:r>
            <a:br>
              <a:rPr lang="fi-FI" sz="3600" dirty="0" smtClean="0"/>
            </a:br>
            <a:r>
              <a:rPr lang="fi-FI" sz="3600" dirty="0" smtClean="0"/>
              <a:t/>
            </a:r>
            <a:br>
              <a:rPr lang="fi-FI" sz="3600" dirty="0" smtClean="0"/>
            </a:br>
            <a:r>
              <a:rPr lang="fi-FI" sz="3600" dirty="0" smtClean="0"/>
              <a:t>5) Dialogical and Narrative Processes in Couple Therapy for Depression (DINADEP) (in progress)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</TotalTime>
  <Words>417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Evaluering och forskning i egen praksis</vt:lpstr>
      <vt:lpstr>       INTERSUBJEKTIVITY IN PSYCHOTHERAPY AND CONSULTATION ”Life is not psychology but dialogical music”</vt:lpstr>
      <vt:lpstr>Psykoterapiaforskningsformer</vt:lpstr>
      <vt:lpstr>Egna forskningsprojekter i den kliniska vardagen</vt:lpstr>
      <vt:lpstr>1)Western Lapland projekt 1987 - </vt:lpstr>
      <vt:lpstr>2)ODAP projekt 1992 – (Aaltonen, J., Alakre, B., Haarakangas, K., Keränen, J. &amp; Seikkula, J.)</vt:lpstr>
      <vt:lpstr>3) Good and poor outcome i psykos</vt:lpstr>
      <vt:lpstr>  4) Dialogical Method for Investigation in Happenings of Change  (Seikkula, Laitila, Rober (in press) Making sense of multiactor dialogues. Journal of Marital and Family Therapy) </vt:lpstr>
      <vt:lpstr>  5) Dialogical and Narrative Processes in Couple Therapy for Depression (DINADEP) (in progress)  </vt:lpstr>
      <vt:lpstr>Slutsatser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Evaluering och forskning i egen praksis</dc:title>
  <dc:creator>Acer</dc:creator>
  <cp:lastModifiedBy>jaakko</cp:lastModifiedBy>
  <cp:revision>5</cp:revision>
  <dcterms:created xsi:type="dcterms:W3CDTF">2010-11-17T16:17:06Z</dcterms:created>
  <dcterms:modified xsi:type="dcterms:W3CDTF">2010-11-18T15:37:13Z</dcterms:modified>
</cp:coreProperties>
</file>