
<file path=[Content_Types].xml><?xml version="1.0" encoding="utf-8"?>
<Types xmlns="http://schemas.openxmlformats.org/package/2006/content-types">
  <Override PartName="/ppt/legacyDocTextInfo.bin" ContentType="application/vnd.ms-office.legacyDocTextInfo"/>
  <Override PartName="/ppt/slides/slide18.xml" ContentType="application/vnd.openxmlformats-officedocument.presentationml.slide+xml"/>
  <Override PartName="/ppt/drawings/legacyDiagramText5.bin" ContentType="application/vnd.ms-office.legacyDiagramTex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drawings/legacyDiagramText1.bin" ContentType="application/vnd.ms-office.legacyDiagramText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drawings/legacyDiagramText6.bin" ContentType="application/vnd.ms-office.legacyDiagramText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drawings/legacyDiagramText2.bin" ContentType="application/vnd.ms-office.legacyDiagramText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drawings/legacyDiagramText7.bin" ContentType="application/vnd.ms-office.legacyDiagramText"/>
  <Override PartName="/ppt/notesSlides/notesSlide6.xml" ContentType="application/vnd.openxmlformats-officedocument.presentationml.notesSlide+xml"/>
  <Override PartName="/ppt/drawings/legacyDiagramText3.bin" ContentType="application/vnd.ms-office.legacyDiagramTex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Override PartName="/ppt/drawings/legacyDiagramText8.bin" ContentType="application/vnd.ms-office.legacyDiagramText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drawings/legacyDiagramText4.bin" ContentType="application/vnd.ms-office.legacyDiagramText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31" Type="http://schemas.microsoft.com/office/2006/relationships/legacyDocTextInfo" Target="legacyDocTextInfo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4" Type="http://schemas.microsoft.com/office/2006/relationships/legacyDiagramText" Target="legacyDiagramText4.bin"/><Relationship Id="rId5" Type="http://schemas.microsoft.com/office/2006/relationships/legacyDiagramText" Target="legacyDiagramText5.bin"/><Relationship Id="rId6" Type="http://schemas.microsoft.com/office/2006/relationships/legacyDiagramText" Target="legacyDiagramText6.bin"/><Relationship Id="rId7" Type="http://schemas.microsoft.com/office/2006/relationships/legacyDiagramText" Target="legacyDiagramText7.bin"/><Relationship Id="rId8" Type="http://schemas.microsoft.com/office/2006/relationships/legacyDiagramText" Target="legacyDiagramText8.bin"/><Relationship Id="rId1" Type="http://schemas.microsoft.com/office/2006/relationships/legacyDiagramText" Target="legacyDiagramText1.bin"/><Relationship Id="rId2" Type="http://schemas.microsoft.com/office/2006/relationships/legacyDiagramText" Target="legacyDiagramText2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6A893-E6A0-4B4F-8B9E-D68EDE4AA85E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290BF-F3B7-B945-ADA6-B7DB5997EBB8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C4EAD-3245-4CC8-A049-E2D12FA7647F}" type="slidenum">
              <a:rPr lang="fi-FI"/>
              <a:pPr/>
              <a:t>1</a:t>
            </a:fld>
            <a:endParaRPr lang="fi-FI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4F4E4-CB22-4581-894F-001A19E1DDCA}" type="slidenum">
              <a:rPr lang="fi-FI"/>
              <a:pPr/>
              <a:t>13</a:t>
            </a:fld>
            <a:endParaRPr lang="fi-FI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D8B2B-EA37-414B-AE25-F5C16C5F9CFC}" type="slidenum">
              <a:rPr lang="fi-FI"/>
              <a:pPr/>
              <a:t>15</a:t>
            </a:fld>
            <a:endParaRPr lang="fi-FI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D9479-3437-4D1F-9BF0-215F11178A5B}" type="slidenum">
              <a:rPr lang="fi-FI"/>
              <a:pPr/>
              <a:t>16</a:t>
            </a:fld>
            <a:endParaRPr lang="fi-FI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DCA61-B193-4FE0-B7AF-0901E472CB0F}" type="slidenum">
              <a:rPr lang="fi-FI"/>
              <a:pPr/>
              <a:t>17</a:t>
            </a:fld>
            <a:endParaRPr lang="fi-FI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DFA50-7DBF-4E9A-8B92-9A5D0431B562}" type="slidenum">
              <a:rPr lang="fi-FI"/>
              <a:pPr/>
              <a:t>18</a:t>
            </a:fld>
            <a:endParaRPr lang="fi-FI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616AD-796A-4CB0-ADE7-54A21FC8C91E}" type="slidenum">
              <a:rPr lang="fi-FI"/>
              <a:pPr/>
              <a:t>19</a:t>
            </a:fld>
            <a:endParaRPr lang="fi-FI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61FB0-F982-4139-9D0B-3413D21D7C55}" type="slidenum">
              <a:rPr lang="fi-FI"/>
              <a:pPr/>
              <a:t>21</a:t>
            </a:fld>
            <a:endParaRPr lang="fi-FI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C55B4-DC63-4183-BBF7-0EA73390BC05}" type="slidenum">
              <a:rPr lang="fi-FI"/>
              <a:pPr/>
              <a:t>23</a:t>
            </a:fld>
            <a:endParaRPr lang="fi-FI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54D05-40EF-4690-A393-68F534B355B2}" type="slidenum">
              <a:rPr lang="fi-FI"/>
              <a:pPr/>
              <a:t>2</a:t>
            </a:fld>
            <a:endParaRPr lang="fi-FI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54B35-B044-4A91-A936-C1DE49A4923F}" type="slidenum">
              <a:rPr lang="fi-FI"/>
              <a:pPr/>
              <a:t>3</a:t>
            </a:fld>
            <a:endParaRPr lang="fi-FI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AD5DB-09AB-4633-9B40-ED654D235E8E}" type="slidenum">
              <a:rPr lang="fi-FI"/>
              <a:pPr/>
              <a:t>7</a:t>
            </a:fld>
            <a:endParaRPr lang="fi-FI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EAFDA-42DD-4266-B5F9-4F579652F517}" type="slidenum">
              <a:rPr lang="fi-FI"/>
              <a:pPr/>
              <a:t>8</a:t>
            </a:fld>
            <a:endParaRPr lang="fi-FI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F8A46-15E1-4CE0-8474-24F62B496602}" type="slidenum">
              <a:rPr lang="fi-FI"/>
              <a:pPr/>
              <a:t>9</a:t>
            </a:fld>
            <a:endParaRPr lang="fi-FI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9F104-7A54-40F8-A849-9FBCC43A4845}" type="slidenum">
              <a:rPr lang="fi-FI"/>
              <a:pPr/>
              <a:t>10</a:t>
            </a:fld>
            <a:endParaRPr lang="fi-FI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D4305-EB6F-4FC0-92A5-5F2299B58C59}" type="slidenum">
              <a:rPr lang="fi-FI"/>
              <a:pPr/>
              <a:t>11</a:t>
            </a:fld>
            <a:endParaRPr lang="fi-FI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0A004-F436-4EA6-8E0C-C646392DAC50}" type="slidenum">
              <a:rPr lang="fi-FI"/>
              <a:pPr/>
              <a:t>12</a:t>
            </a:fld>
            <a:endParaRPr lang="fi-FI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Framtidsdialoger i kontext; Tom Erik Arnkil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A2A3D28-79B2-4991-B49B-2AAE55721D51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07375" cy="10080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aulukon paikkamerkki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18488" cy="439261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589713"/>
            <a:ext cx="1090613" cy="22383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547813" y="659765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Framtidsdialoger i kontext; Tom Erik Arnkil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7596188" y="6597650"/>
            <a:ext cx="1079500" cy="215900"/>
          </a:xfrm>
        </p:spPr>
        <p:txBody>
          <a:bodyPr/>
          <a:lstStyle>
            <a:lvl1pPr>
              <a:defRPr/>
            </a:lvl1pPr>
          </a:lstStyle>
          <a:p>
            <a:fld id="{2BCA53E4-0FE7-4886-A85C-489C43488C51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3DCC-A08B-1F46-B613-8E2ED71394E4}" type="datetimeFigureOut">
              <a:rPr lang="fi-FI" smtClean="0"/>
              <a:t>28.11.2010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9731-94E6-E64B-A0FB-236F9C4D04C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2088579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fi-FI" sz="4000" b="1" dirty="0" smtClean="0"/>
              <a:t/>
            </a:r>
            <a:br>
              <a:rPr lang="fi-FI" sz="4000" b="1" dirty="0" smtClean="0"/>
            </a:br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900" b="1" dirty="0" smtClean="0"/>
              <a:t>Framtidsdialoger i kontext </a:t>
            </a:r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3600" dirty="0" smtClean="0"/>
              <a:t>Tom Erik Arnkil, PhD, </a:t>
            </a:r>
            <a:br>
              <a:rPr lang="sv-SE" sz="3600" dirty="0" smtClean="0"/>
            </a:br>
            <a:r>
              <a:rPr lang="sv-SE" sz="3600" dirty="0" smtClean="0"/>
              <a:t>Forskningsprofessor i THL (Institutet för Hälsa och Välfred), Helsingfors, Finland 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dirty="0"/>
              <a:t/>
            </a:r>
            <a:br>
              <a:rPr lang="fi-FI" sz="4000" dirty="0"/>
            </a:br>
            <a:endParaRPr lang="fi-FI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sv-SE" sz="2800" dirty="0" smtClean="0"/>
          </a:p>
          <a:p>
            <a:pPr>
              <a:lnSpc>
                <a:spcPct val="80000"/>
              </a:lnSpc>
            </a:pPr>
            <a:endParaRPr lang="sv-SE" sz="2800" dirty="0" smtClean="0"/>
          </a:p>
          <a:p>
            <a:pPr>
              <a:lnSpc>
                <a:spcPct val="80000"/>
              </a:lnSpc>
            </a:pPr>
            <a:r>
              <a:rPr lang="sv-SE" sz="2800" dirty="0" smtClean="0"/>
              <a:t>Dialogisk praktik fodrar dialogisk utvärdering och ledning.</a:t>
            </a:r>
          </a:p>
          <a:p>
            <a:pPr>
              <a:lnSpc>
                <a:spcPct val="80000"/>
              </a:lnSpc>
            </a:pPr>
            <a:r>
              <a:rPr lang="sv-SE" sz="2800" dirty="0" smtClean="0"/>
              <a:t>Sveriges Familjeterapiföreningen &amp; </a:t>
            </a:r>
          </a:p>
          <a:p>
            <a:pPr>
              <a:lnSpc>
                <a:spcPct val="80000"/>
              </a:lnSpc>
            </a:pPr>
            <a:r>
              <a:rPr lang="sv-SE" sz="2800" dirty="0" smtClean="0"/>
              <a:t>Stockholm Familjeterapiförening</a:t>
            </a:r>
          </a:p>
          <a:p>
            <a:pPr>
              <a:lnSpc>
                <a:spcPct val="80000"/>
              </a:lnSpc>
            </a:pPr>
            <a:r>
              <a:rPr lang="sv-SE" sz="2800" dirty="0" smtClean="0"/>
              <a:t>Ersta konferens, Stockholm 19.11.2010</a:t>
            </a:r>
            <a:endParaRPr lang="sv-SE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Absolut viktigt att medta: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sz="2800"/>
              <a:t>"Zon-instrumenten" är avsedd för "sensibilisering" av dom som arbetar med barn, ungdom och familjer.</a:t>
            </a:r>
          </a:p>
          <a:p>
            <a:pPr>
              <a:lnSpc>
                <a:spcPct val="80000"/>
              </a:lnSpc>
            </a:pPr>
            <a:r>
              <a:rPr lang="sv-SE" sz="2800"/>
              <a:t>Budskapet är: </a:t>
            </a:r>
            <a:r>
              <a:rPr lang="sv-SE" sz="2800" i="1"/>
              <a:t>Om du är bekymrad, gör någonting åt dina bekymmer! Låt inte oron torna upp sig!</a:t>
            </a:r>
          </a:p>
          <a:p>
            <a:pPr>
              <a:lnSpc>
                <a:spcPct val="80000"/>
              </a:lnSpc>
            </a:pPr>
            <a:r>
              <a:rPr lang="sv-SE" sz="2800"/>
              <a:t>Zon-instrumenten är </a:t>
            </a:r>
            <a:r>
              <a:rPr lang="sv-SE" sz="2800" i="1"/>
              <a:t>absolut inte</a:t>
            </a:r>
            <a:r>
              <a:rPr lang="sv-SE" sz="2800"/>
              <a:t> avsedd för kategorisering eller registrering av barn/ungdom eller familjer.</a:t>
            </a:r>
          </a:p>
          <a:p>
            <a:pPr>
              <a:lnSpc>
                <a:spcPct val="80000"/>
              </a:lnSpc>
            </a:pPr>
            <a:r>
              <a:rPr lang="sv-SE" sz="2800" b="1"/>
              <a:t>Det är arbetaren själv och hans/hennes relationer som "finns" i zonerna - </a:t>
            </a:r>
            <a:r>
              <a:rPr lang="sv-SE" sz="2800" b="1" i="1"/>
              <a:t>inte </a:t>
            </a:r>
            <a:r>
              <a:rPr lang="sv-SE" sz="2800" b="1"/>
              <a:t>barn/unga/familjemedlemmar.</a:t>
            </a:r>
            <a:r>
              <a:rPr lang="sv-SE" sz="280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Bekymren är subjektiva anteciperingar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/>
              <a:t>P.J. Galperin (1976): Det är livsviktigt för människan att ana vad som händer härnäst</a:t>
            </a:r>
          </a:p>
          <a:p>
            <a:pPr>
              <a:lnSpc>
                <a:spcPct val="90000"/>
              </a:lnSpc>
            </a:pPr>
            <a:r>
              <a:rPr lang="sv-SE"/>
              <a:t>Varje människa nyttjar sina kognitiva, emotionella och moraliska </a:t>
            </a:r>
            <a:r>
              <a:rPr lang="sv-SE" i="1"/>
              <a:t>orienteringsmedel </a:t>
            </a:r>
            <a:r>
              <a:rPr lang="sv-SE"/>
              <a:t>för att antecipera vad som händer </a:t>
            </a:r>
            <a:r>
              <a:rPr lang="sv-SE" i="1"/>
              <a:t>mig</a:t>
            </a:r>
            <a:r>
              <a:rPr lang="sv-SE"/>
              <a:t> härnäst</a:t>
            </a:r>
            <a:r>
              <a:rPr lang="sv-SE" i="1"/>
              <a:t>.</a:t>
            </a:r>
          </a:p>
          <a:p>
            <a:pPr>
              <a:lnSpc>
                <a:spcPct val="90000"/>
              </a:lnSpc>
            </a:pPr>
            <a:r>
              <a:rPr lang="sv-SE"/>
              <a:t>Oro "meddelar" att någonting förvillande pågår i mina "nätverk av möjligheter".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Tidigt ingrepp i oro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SE"/>
              <a:t>Kanske är känningens "meddelande" obefogad, kanske är det något viktigt som "oro-radarn" insåg. I alla fall, det är viktigt att "lyssna" till sina bekymmer och göra någonting åt dem.</a:t>
            </a:r>
          </a:p>
          <a:p>
            <a:pPr>
              <a:lnSpc>
                <a:spcPct val="90000"/>
              </a:lnSpc>
            </a:pPr>
            <a:r>
              <a:rPr lang="sv-SE"/>
              <a:t>Ta upp din oro. </a:t>
            </a:r>
          </a:p>
          <a:p>
            <a:pPr>
              <a:lnSpc>
                <a:spcPct val="90000"/>
              </a:lnSpc>
            </a:pPr>
            <a:r>
              <a:rPr lang="sv-SE" i="1"/>
              <a:t>Andra parter har kanske redan märkt din oro genom ditt kroppsspråk.  </a:t>
            </a:r>
            <a:endParaRPr lang="sv-SE"/>
          </a:p>
          <a:p>
            <a:pPr>
              <a:lnSpc>
                <a:spcPct val="90000"/>
              </a:lnSpc>
            </a:pP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/>
              <a:t>Helomvändring: Experten ber om hjälp av lekmannen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800"/>
              <a:t>Ta upp oron på ett sådan sätt att </a:t>
            </a:r>
            <a:r>
              <a:rPr lang="sv-SE" sz="2800" i="1"/>
              <a:t>dina möjligheter att fortsätta oro-minskande samarbete </a:t>
            </a:r>
            <a:r>
              <a:rPr lang="sv-SE" sz="2800"/>
              <a:t>kvarstår eller ökar.</a:t>
            </a:r>
          </a:p>
          <a:p>
            <a:r>
              <a:rPr lang="sv-SE" sz="2800"/>
              <a:t>Om man ber om hjälp, får man ofta hjälp.</a:t>
            </a:r>
          </a:p>
          <a:p>
            <a:r>
              <a:rPr lang="sv-SE" sz="2800"/>
              <a:t>Till ex: "Jag har försökt att vara till stöd på olika sätt, men jag är fortfarande lite oroad. Vad kunde vi göra tillsammans att minska oron…?" </a:t>
            </a:r>
          </a:p>
          <a:p>
            <a:r>
              <a:rPr lang="sv-SE" sz="2800"/>
              <a:t>Att ta upp oron är en möjlighet att börja/fortsätta </a:t>
            </a:r>
            <a:r>
              <a:rPr lang="sv-SE" sz="2800" i="1"/>
              <a:t>dialogen.</a:t>
            </a:r>
            <a:endParaRPr lang="sv-SE" sz="280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 </a:t>
            </a:r>
            <a:r>
              <a:rPr lang="en-GB" dirty="0" err="1" smtClean="0"/>
              <a:t>positiva</a:t>
            </a:r>
            <a:r>
              <a:rPr lang="en-GB" dirty="0" smtClean="0"/>
              <a:t> </a:t>
            </a:r>
            <a:r>
              <a:rPr lang="en-GB" dirty="0" err="1" smtClean="0"/>
              <a:t>trojanska</a:t>
            </a:r>
            <a:r>
              <a:rPr lang="en-GB" dirty="0" smtClean="0"/>
              <a:t> </a:t>
            </a:r>
            <a:r>
              <a:rPr lang="en-GB" dirty="0" err="1"/>
              <a:t>hästen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I Finland (och Oslo, Malmö, Kristiansand...) börjar vi gärna med att utbilda </a:t>
            </a:r>
            <a:r>
              <a:rPr lang="sv-SE" i="1" dirty="0" smtClean="0"/>
              <a:t>alla som arbetar med barn, ungdom och familjer</a:t>
            </a:r>
            <a:r>
              <a:rPr lang="sv-SE" dirty="0" smtClean="0"/>
              <a:t> till att ta upp Oren på en dialogisk sätt</a:t>
            </a:r>
          </a:p>
          <a:p>
            <a:r>
              <a:rPr lang="sv-SE" dirty="0" smtClean="0"/>
              <a:t>Stora antal av arbetare får gemensam orientering till </a:t>
            </a:r>
            <a:r>
              <a:rPr lang="sv-SE" dirty="0" err="1" smtClean="0"/>
              <a:t>dialogism</a:t>
            </a:r>
            <a:r>
              <a:rPr lang="sv-SE" dirty="0" smtClean="0"/>
              <a:t>, erfarenhet av att arbeta dialogiskt - och skapar gemensam språk</a:t>
            </a:r>
          </a:p>
          <a:p>
            <a:r>
              <a:rPr lang="sv-SE" dirty="0" smtClean="0"/>
              <a:t>Vårt team på THL utbildar lokala utbildare, som utbildar personalen i kommunen</a:t>
            </a:r>
          </a:p>
          <a:p>
            <a:r>
              <a:rPr lang="sv-SE" dirty="0" smtClean="0"/>
              <a:t>Nästa steg: Framtidsdialoger…</a:t>
            </a:r>
          </a:p>
          <a:p>
            <a:endParaRPr lang="sv-SE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/>
              <a:t>Framtidsdialoger</a:t>
            </a:r>
            <a:r>
              <a:rPr lang="sv-SE" sz="3200" dirty="0"/>
              <a:t>: att erinra framtiden med familjer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buFontTx/>
              <a:buNone/>
            </a:pPr>
            <a:endParaRPr lang="sv-SE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2124075" y="3716338"/>
            <a:ext cx="2447925" cy="16557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sz="2400">
                <a:latin typeface="Times New Roman" pitchFamily="18" charset="0"/>
              </a:rPr>
              <a:t>Familj &amp; vänner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572000" y="3716338"/>
            <a:ext cx="2593975" cy="16557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sz="2400">
                <a:latin typeface="Times New Roman" pitchFamily="18" charset="0"/>
              </a:rPr>
              <a:t>Proffs</a:t>
            </a: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1476375" y="3789363"/>
            <a:ext cx="576263" cy="504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1403350" y="4724400"/>
            <a:ext cx="576263" cy="504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2195513" y="5300663"/>
            <a:ext cx="576262" cy="504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2484438" y="2997200"/>
            <a:ext cx="576262" cy="504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3635375" y="5445125"/>
            <a:ext cx="576263" cy="504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3635375" y="2997200"/>
            <a:ext cx="576263" cy="50482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5724525" y="2924175"/>
            <a:ext cx="576263" cy="50482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6443663" y="3213100"/>
            <a:ext cx="576262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7235825" y="3933825"/>
            <a:ext cx="576263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7308850" y="4724400"/>
            <a:ext cx="576263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6" name="Oval 16"/>
          <p:cNvSpPr>
            <a:spLocks noChangeArrowheads="1"/>
          </p:cNvSpPr>
          <p:nvPr/>
        </p:nvSpPr>
        <p:spPr bwMode="auto">
          <a:xfrm>
            <a:off x="6877050" y="5373688"/>
            <a:ext cx="576263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5724525" y="5516563"/>
            <a:ext cx="576263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4643438" y="5300663"/>
            <a:ext cx="576262" cy="504825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099" name="AutoShape 19"/>
          <p:cNvSpPr>
            <a:spLocks/>
          </p:cNvSpPr>
          <p:nvPr/>
        </p:nvSpPr>
        <p:spPr bwMode="auto">
          <a:xfrm>
            <a:off x="7164388" y="1700213"/>
            <a:ext cx="1800225" cy="1657350"/>
          </a:xfrm>
          <a:prstGeom prst="borderCallout2">
            <a:avLst>
              <a:gd name="adj1" fmla="val 6898"/>
              <a:gd name="adj2" fmla="val -4231"/>
              <a:gd name="adj3" fmla="val 6898"/>
              <a:gd name="adj4" fmla="val -31569"/>
              <a:gd name="adj5" fmla="val 65898"/>
              <a:gd name="adj6" fmla="val -5978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GB" sz="2400">
                <a:latin typeface="Times New Roman" pitchFamily="18" charset="0"/>
              </a:rPr>
              <a:t>…anteknar (så att alla ser)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4211638" y="2947988"/>
            <a:ext cx="126028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 err="1">
                <a:latin typeface="Times New Roman" pitchFamily="18" charset="0"/>
              </a:rPr>
              <a:t>Samtals</a:t>
            </a:r>
            <a:r>
              <a:rPr lang="en-GB" sz="2400" dirty="0">
                <a:latin typeface="Times New Roman" pitchFamily="18" charset="0"/>
              </a:rPr>
              <a:t>-</a:t>
            </a:r>
          </a:p>
          <a:p>
            <a:pPr eaLnBrk="0" hangingPunct="0"/>
            <a:r>
              <a:rPr lang="en-GB" sz="2400" dirty="0" err="1" smtClean="0">
                <a:latin typeface="Times New Roman" pitchFamily="18" charset="0"/>
              </a:rPr>
              <a:t>ledare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>
            <a:off x="1835150" y="1916113"/>
            <a:ext cx="2016125" cy="863600"/>
          </a:xfrm>
          <a:prstGeom prst="wedgeRoundRectCallout">
            <a:avLst>
              <a:gd name="adj1" fmla="val 47718"/>
              <a:gd name="adj2" fmla="val 65074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GB" sz="2400">
                <a:latin typeface="Times New Roman" pitchFamily="18" charset="0"/>
              </a:rPr>
              <a:t>…intervjuar</a:t>
            </a:r>
          </a:p>
        </p:txBody>
      </p:sp>
      <p:sp>
        <p:nvSpPr>
          <p:cNvPr id="22" name="Päivämäärän paikkamerkki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4" name="Alatunnisteen paikkamerk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Att antecipera en god nära framtid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buFontTx/>
              <a:buNone/>
            </a:pPr>
            <a:r>
              <a:rPr lang="sv-SE" sz="2800" dirty="0"/>
              <a:t>När någon vill minska sin oro (i gråa zonen)</a:t>
            </a:r>
          </a:p>
          <a:p>
            <a:pPr>
              <a:buFontTx/>
              <a:buNone/>
            </a:pPr>
            <a:r>
              <a:rPr lang="sv-SE" sz="2800" dirty="0"/>
              <a:t>tar hon/han upp idén med </a:t>
            </a:r>
            <a:r>
              <a:rPr lang="sv-SE" sz="2800" dirty="0" smtClean="0"/>
              <a:t>familjen</a:t>
            </a:r>
            <a:endParaRPr lang="sv-SE" sz="2800" dirty="0"/>
          </a:p>
          <a:p>
            <a:pPr>
              <a:buFontTx/>
              <a:buNone/>
            </a:pPr>
            <a:r>
              <a:rPr lang="sv-SE" sz="2800" dirty="0"/>
              <a:t>Arbetaren kallar de involverade arbetare som familjen vill ha i mötet</a:t>
            </a:r>
          </a:p>
          <a:p>
            <a:pPr>
              <a:buFontTx/>
              <a:buNone/>
            </a:pPr>
            <a:r>
              <a:rPr lang="sv-SE" sz="2800" dirty="0"/>
              <a:t>Familjmedlemmar kallar personer från det privata nätverket</a:t>
            </a:r>
          </a:p>
          <a:p>
            <a:pPr>
              <a:buFontTx/>
              <a:buNone/>
            </a:pPr>
            <a:r>
              <a:rPr lang="sv-SE" sz="2800" dirty="0"/>
              <a:t>Neutrala </a:t>
            </a:r>
            <a:r>
              <a:rPr lang="sv-SE" sz="2800" dirty="0" smtClean="0"/>
              <a:t>samtalsledare </a:t>
            </a:r>
            <a:r>
              <a:rPr lang="sv-SE" sz="2800" dirty="0"/>
              <a:t>kallas in genom den lokala nätverkskoordinatorn. (De har utbildats till att </a:t>
            </a:r>
            <a:r>
              <a:rPr lang="sv-SE" sz="2800" i="1" dirty="0"/>
              <a:t>endast ställa frågor och anteckna.)</a:t>
            </a:r>
            <a:endParaRPr lang="sv-SE" sz="2800" dirty="0"/>
          </a:p>
          <a:p>
            <a:pPr>
              <a:buFontTx/>
              <a:buNone/>
            </a:pPr>
            <a:endParaRPr lang="sv-SE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sv-SE" sz="4000" dirty="0" smtClean="0"/>
              <a:t>Samtalsledarnas </a:t>
            </a:r>
            <a:r>
              <a:rPr lang="sv-SE" sz="4000" dirty="0"/>
              <a:t>frågor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4824412"/>
          </a:xfrm>
        </p:spPr>
        <p:txBody>
          <a:bodyPr/>
          <a:lstStyle/>
          <a:p>
            <a:pPr>
              <a:buFontTx/>
              <a:buNone/>
            </a:pPr>
            <a:r>
              <a:rPr lang="sv-SE" b="1" u="sng"/>
              <a:t>Till familjegruppen:</a:t>
            </a:r>
            <a:endParaRPr lang="sv-SE" u="sng"/>
          </a:p>
          <a:p>
            <a:pPr>
              <a:buFontTx/>
              <a:buNone/>
            </a:pPr>
            <a:r>
              <a:rPr lang="sv-SE"/>
              <a:t>1. </a:t>
            </a:r>
            <a:r>
              <a:rPr lang="sv-SE" i="1"/>
              <a:t>Det har gått ett år. Läget är ganska bra. Hur ser det ut för dig? Vad gläder dig i synnerhet. </a:t>
            </a:r>
          </a:p>
          <a:p>
            <a:pPr>
              <a:buFontTx/>
              <a:buNone/>
            </a:pPr>
            <a:r>
              <a:rPr lang="sv-SE"/>
              <a:t>2. </a:t>
            </a:r>
            <a:r>
              <a:rPr lang="sv-SE" i="1"/>
              <a:t>Vad gjorde du för att främja denna goda utveckling och var fick du stöd?</a:t>
            </a:r>
            <a:r>
              <a:rPr lang="fi-FI"/>
              <a:t> </a:t>
            </a:r>
            <a:endParaRPr lang="sv-SE"/>
          </a:p>
          <a:p>
            <a:pPr>
              <a:buFontTx/>
              <a:buNone/>
            </a:pPr>
            <a:r>
              <a:rPr lang="sv-SE"/>
              <a:t>3. </a:t>
            </a:r>
            <a:r>
              <a:rPr lang="sv-SE" i="1"/>
              <a:t>Vad var du bekymrad för ’då för ett år sedan’ och vad fick dina bekymmer att minska?</a:t>
            </a:r>
            <a:endParaRPr lang="sv-SE" sz="360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SE" b="1" u="sng"/>
              <a:t>Frågor till arbetarna:</a:t>
            </a:r>
            <a:endParaRPr lang="sv-SE" u="sng"/>
          </a:p>
          <a:p>
            <a:pPr>
              <a:lnSpc>
                <a:spcPct val="90000"/>
              </a:lnSpc>
              <a:buFontTx/>
              <a:buNone/>
            </a:pPr>
            <a:r>
              <a:rPr lang="sv-SE"/>
              <a:t>1. </a:t>
            </a:r>
            <a:r>
              <a:rPr lang="sv-SE" i="1"/>
              <a:t>Det har gått ett år. Som du hörde mår familjen/barnet ganska bra. Vad gjorde du för att stödja denna goda utveckling och var fick du stöd?</a:t>
            </a:r>
            <a:r>
              <a:rPr lang="sv-SE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/>
              <a:t>2.</a:t>
            </a:r>
            <a:r>
              <a:rPr lang="sv-SE" i="1"/>
              <a:t> Vad var du bekymrad för ’då för ett år sedan’ och vad fick dina bekymmer att minska</a:t>
            </a:r>
            <a:r>
              <a:rPr lang="sv-SE"/>
              <a:t> </a:t>
            </a:r>
          </a:p>
          <a:p>
            <a:pPr>
              <a:lnSpc>
                <a:spcPct val="90000"/>
              </a:lnSpc>
            </a:pPr>
            <a:endParaRPr lang="sv-SE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229600" cy="5616575"/>
          </a:xfrm>
        </p:spPr>
        <p:txBody>
          <a:bodyPr/>
          <a:lstStyle/>
          <a:p>
            <a:pPr>
              <a:buFontTx/>
              <a:buNone/>
            </a:pPr>
            <a:r>
              <a:rPr lang="sv-SE" sz="2800" dirty="0"/>
              <a:t>Till slut: Alla "återvänder" från framtiden och diskuterar samarbete &amp; gör en plan</a:t>
            </a:r>
          </a:p>
          <a:p>
            <a:pPr>
              <a:buFontTx/>
              <a:buNone/>
            </a:pPr>
            <a:endParaRPr lang="sv-SE" sz="2800" dirty="0"/>
          </a:p>
          <a:p>
            <a:pPr>
              <a:buFont typeface="Wingdings" pitchFamily="2" charset="2"/>
              <a:buChar char="ü"/>
            </a:pPr>
            <a:r>
              <a:rPr lang="sv-SE" sz="2800" dirty="0"/>
              <a:t>Nästa steg är det allra viktigaste och skall planeras konkret: </a:t>
            </a:r>
            <a:r>
              <a:rPr lang="sv-SE" sz="2800" u="sng" dirty="0"/>
              <a:t>vem gör vad med vem härnäst</a:t>
            </a:r>
          </a:p>
          <a:p>
            <a:pPr>
              <a:buFont typeface="Wingdings" pitchFamily="2" charset="2"/>
              <a:buChar char="ü"/>
            </a:pPr>
            <a:r>
              <a:rPr lang="sv-SE" sz="2800" dirty="0"/>
              <a:t>Ett uppföljningsmöte planeras</a:t>
            </a:r>
          </a:p>
          <a:p>
            <a:pPr>
              <a:buFont typeface="Wingdings" pitchFamily="2" charset="2"/>
              <a:buChar char="ü"/>
            </a:pPr>
            <a:r>
              <a:rPr lang="sv-SE" sz="2800" dirty="0"/>
              <a:t>Omedelbar feedback samlas in</a:t>
            </a:r>
          </a:p>
          <a:p>
            <a:pPr>
              <a:buFont typeface="Wingdings" pitchFamily="2" charset="2"/>
              <a:buChar char="ü"/>
            </a:pPr>
            <a:endParaRPr lang="sv-SE" sz="2800" dirty="0"/>
          </a:p>
          <a:p>
            <a:pPr>
              <a:buFontTx/>
              <a:buNone/>
            </a:pPr>
            <a:r>
              <a:rPr lang="sv-SE" sz="2800" dirty="0"/>
              <a:t>Forskningsmaterial samlas också in till uppföljningsmöten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Varför talar alla om dialoger nuförtiden:</a:t>
            </a:r>
            <a:endParaRPr lang="sv-SE" sz="36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052513"/>
            <a:ext cx="3529012" cy="489676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v-SE" sz="2400" b="1" dirty="0"/>
              <a:t>Det är nödvändigt att korsa gränser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v-SE" sz="2400" b="1" dirty="0" smtClean="0"/>
              <a:t>gentemot </a:t>
            </a:r>
            <a:r>
              <a:rPr lang="sv-SE" sz="2400" b="1" dirty="0"/>
              <a:t>klienter och deras privata </a:t>
            </a:r>
            <a:r>
              <a:rPr lang="sv-SE" sz="2400" b="1" dirty="0" smtClean="0"/>
              <a:t>nätverk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v-SE" sz="2400" b="1" dirty="0" smtClean="0"/>
              <a:t>mellan generationer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v-SE" sz="2400" b="1" dirty="0" smtClean="0"/>
              <a:t>mellan sektorer, enheter och professioner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v-SE" sz="2400" b="1" dirty="0" smtClean="0"/>
              <a:t>tvärs ledningssystemets </a:t>
            </a:r>
            <a:r>
              <a:rPr lang="sv-SE" sz="2400" b="1" dirty="0"/>
              <a:t>hierarkiska nivåer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v-SE" sz="2400" b="1" dirty="0"/>
              <a:t>mellan allmänna, privata och private and 3rd sektor partner</a:t>
            </a:r>
          </a:p>
          <a:p>
            <a:pPr>
              <a:lnSpc>
                <a:spcPct val="90000"/>
              </a:lnSpc>
            </a:pPr>
            <a:endParaRPr lang="sv-SE" sz="2400" b="1" dirty="0"/>
          </a:p>
        </p:txBody>
      </p:sp>
      <p:cxnSp>
        <p:nvCxnSpPr>
          <p:cNvPr id="9220" name="_s1028"/>
          <p:cNvCxnSpPr>
            <a:cxnSpLocks noChangeShapeType="1"/>
          </p:cNvCxnSpPr>
          <p:nvPr/>
        </p:nvCxnSpPr>
        <p:spPr bwMode="auto">
          <a:xfrm rot="16200000">
            <a:off x="8407400" y="4035426"/>
            <a:ext cx="3905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9221" name="Organization Chart 5"/>
          <p:cNvGraphicFramePr>
            <a:graphicFrameLocks/>
          </p:cNvGraphicFramePr>
          <p:nvPr/>
        </p:nvGraphicFramePr>
        <p:xfrm>
          <a:off x="4643438" y="2781300"/>
          <a:ext cx="1654175" cy="1905000"/>
        </p:xfrm>
        <a:graphic>
          <a:graphicData uri="http://schemas.openxmlformats.org/drawingml/2006/compatibility">
            <com:legacyDrawing xmlns:com="http://schemas.openxmlformats.org/drawingml/2006/compatibility" spid="_x0000_s10242"/>
          </a:graphicData>
        </a:graphic>
      </p:graphicFrame>
      <p:sp>
        <p:nvSpPr>
          <p:cNvPr id="9230" name="Freeform 14"/>
          <p:cNvSpPr>
            <a:spLocks/>
          </p:cNvSpPr>
          <p:nvPr/>
        </p:nvSpPr>
        <p:spPr bwMode="auto">
          <a:xfrm>
            <a:off x="4283075" y="4725988"/>
            <a:ext cx="4032250" cy="935037"/>
          </a:xfrm>
          <a:custGeom>
            <a:avLst/>
            <a:gdLst/>
            <a:ahLst/>
            <a:cxnLst>
              <a:cxn ang="0">
                <a:pos x="36" y="345"/>
              </a:cxn>
              <a:cxn ang="0">
                <a:pos x="878" y="558"/>
              </a:cxn>
              <a:cxn ang="0">
                <a:pos x="1179" y="629"/>
              </a:cxn>
              <a:cxn ang="0">
                <a:pos x="1427" y="638"/>
              </a:cxn>
              <a:cxn ang="0">
                <a:pos x="1870" y="647"/>
              </a:cxn>
              <a:cxn ang="0">
                <a:pos x="2393" y="656"/>
              </a:cxn>
              <a:cxn ang="0">
                <a:pos x="2500" y="620"/>
              </a:cxn>
              <a:cxn ang="0">
                <a:pos x="2615" y="585"/>
              </a:cxn>
              <a:cxn ang="0">
                <a:pos x="2712" y="443"/>
              </a:cxn>
              <a:cxn ang="0">
                <a:pos x="2686" y="328"/>
              </a:cxn>
              <a:cxn ang="0">
                <a:pos x="2588" y="221"/>
              </a:cxn>
              <a:cxn ang="0">
                <a:pos x="2384" y="124"/>
              </a:cxn>
              <a:cxn ang="0">
                <a:pos x="2269" y="71"/>
              </a:cxn>
              <a:cxn ang="0">
                <a:pos x="1870" y="0"/>
              </a:cxn>
              <a:cxn ang="0">
                <a:pos x="1622" y="9"/>
              </a:cxn>
              <a:cxn ang="0">
                <a:pos x="1480" y="53"/>
              </a:cxn>
              <a:cxn ang="0">
                <a:pos x="1153" y="133"/>
              </a:cxn>
              <a:cxn ang="0">
                <a:pos x="931" y="142"/>
              </a:cxn>
              <a:cxn ang="0">
                <a:pos x="869" y="133"/>
              </a:cxn>
              <a:cxn ang="0">
                <a:pos x="834" y="124"/>
              </a:cxn>
              <a:cxn ang="0">
                <a:pos x="727" y="106"/>
              </a:cxn>
              <a:cxn ang="0">
                <a:pos x="63" y="142"/>
              </a:cxn>
              <a:cxn ang="0">
                <a:pos x="36" y="177"/>
              </a:cxn>
              <a:cxn ang="0">
                <a:pos x="1" y="230"/>
              </a:cxn>
              <a:cxn ang="0">
                <a:pos x="9" y="283"/>
              </a:cxn>
              <a:cxn ang="0">
                <a:pos x="36" y="292"/>
              </a:cxn>
              <a:cxn ang="0">
                <a:pos x="36" y="345"/>
              </a:cxn>
            </a:cxnLst>
            <a:rect l="0" t="0" r="r" b="b"/>
            <a:pathLst>
              <a:path w="2712" h="660">
                <a:moveTo>
                  <a:pt x="36" y="345"/>
                </a:moveTo>
                <a:cubicBezTo>
                  <a:pt x="557" y="565"/>
                  <a:pt x="445" y="576"/>
                  <a:pt x="878" y="558"/>
                </a:cubicBezTo>
                <a:cubicBezTo>
                  <a:pt x="995" y="567"/>
                  <a:pt x="1071" y="585"/>
                  <a:pt x="1179" y="629"/>
                </a:cubicBezTo>
                <a:cubicBezTo>
                  <a:pt x="1256" y="660"/>
                  <a:pt x="1344" y="636"/>
                  <a:pt x="1427" y="638"/>
                </a:cubicBezTo>
                <a:cubicBezTo>
                  <a:pt x="1575" y="642"/>
                  <a:pt x="1722" y="644"/>
                  <a:pt x="1870" y="647"/>
                </a:cubicBezTo>
                <a:cubicBezTo>
                  <a:pt x="2044" y="660"/>
                  <a:pt x="2218" y="651"/>
                  <a:pt x="2393" y="656"/>
                </a:cubicBezTo>
                <a:cubicBezTo>
                  <a:pt x="2433" y="648"/>
                  <a:pt x="2462" y="631"/>
                  <a:pt x="2500" y="620"/>
                </a:cubicBezTo>
                <a:cubicBezTo>
                  <a:pt x="2604" y="591"/>
                  <a:pt x="2535" y="615"/>
                  <a:pt x="2615" y="585"/>
                </a:cubicBezTo>
                <a:cubicBezTo>
                  <a:pt x="2667" y="545"/>
                  <a:pt x="2696" y="506"/>
                  <a:pt x="2712" y="443"/>
                </a:cubicBezTo>
                <a:cubicBezTo>
                  <a:pt x="2710" y="428"/>
                  <a:pt x="2701" y="343"/>
                  <a:pt x="2686" y="328"/>
                </a:cubicBezTo>
                <a:cubicBezTo>
                  <a:pt x="2652" y="294"/>
                  <a:pt x="2626" y="251"/>
                  <a:pt x="2588" y="221"/>
                </a:cubicBezTo>
                <a:cubicBezTo>
                  <a:pt x="2530" y="176"/>
                  <a:pt x="2451" y="151"/>
                  <a:pt x="2384" y="124"/>
                </a:cubicBezTo>
                <a:cubicBezTo>
                  <a:pt x="2297" y="90"/>
                  <a:pt x="2339" y="92"/>
                  <a:pt x="2269" y="71"/>
                </a:cubicBezTo>
                <a:cubicBezTo>
                  <a:pt x="2138" y="31"/>
                  <a:pt x="2007" y="13"/>
                  <a:pt x="1870" y="0"/>
                </a:cubicBezTo>
                <a:cubicBezTo>
                  <a:pt x="1787" y="3"/>
                  <a:pt x="1704" y="2"/>
                  <a:pt x="1622" y="9"/>
                </a:cubicBezTo>
                <a:cubicBezTo>
                  <a:pt x="1576" y="13"/>
                  <a:pt x="1523" y="39"/>
                  <a:pt x="1480" y="53"/>
                </a:cubicBezTo>
                <a:cubicBezTo>
                  <a:pt x="1372" y="87"/>
                  <a:pt x="1267" y="120"/>
                  <a:pt x="1153" y="133"/>
                </a:cubicBezTo>
                <a:cubicBezTo>
                  <a:pt x="1075" y="153"/>
                  <a:pt x="1013" y="148"/>
                  <a:pt x="931" y="142"/>
                </a:cubicBezTo>
                <a:cubicBezTo>
                  <a:pt x="910" y="139"/>
                  <a:pt x="890" y="137"/>
                  <a:pt x="869" y="133"/>
                </a:cubicBezTo>
                <a:cubicBezTo>
                  <a:pt x="857" y="131"/>
                  <a:pt x="846" y="126"/>
                  <a:pt x="834" y="124"/>
                </a:cubicBezTo>
                <a:cubicBezTo>
                  <a:pt x="798" y="117"/>
                  <a:pt x="727" y="106"/>
                  <a:pt x="727" y="106"/>
                </a:cubicBezTo>
                <a:cubicBezTo>
                  <a:pt x="589" y="110"/>
                  <a:pt x="164" y="90"/>
                  <a:pt x="63" y="142"/>
                </a:cubicBezTo>
                <a:cubicBezTo>
                  <a:pt x="54" y="154"/>
                  <a:pt x="44" y="165"/>
                  <a:pt x="36" y="177"/>
                </a:cubicBezTo>
                <a:cubicBezTo>
                  <a:pt x="24" y="194"/>
                  <a:pt x="1" y="230"/>
                  <a:pt x="1" y="230"/>
                </a:cubicBezTo>
                <a:cubicBezTo>
                  <a:pt x="4" y="248"/>
                  <a:pt x="0" y="267"/>
                  <a:pt x="9" y="283"/>
                </a:cubicBezTo>
                <a:cubicBezTo>
                  <a:pt x="14" y="291"/>
                  <a:pt x="32" y="283"/>
                  <a:pt x="36" y="292"/>
                </a:cubicBezTo>
                <a:cubicBezTo>
                  <a:pt x="43" y="308"/>
                  <a:pt x="36" y="327"/>
                  <a:pt x="36" y="345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135563" y="3789363"/>
            <a:ext cx="658812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711825" y="3789363"/>
            <a:ext cx="658813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288088" y="3789363"/>
            <a:ext cx="658812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864350" y="3789363"/>
            <a:ext cx="658813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440613" y="3789363"/>
            <a:ext cx="658812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236" name="Organization Chart 20"/>
          <p:cNvGraphicFramePr>
            <a:graphicFrameLocks/>
          </p:cNvGraphicFramePr>
          <p:nvPr/>
        </p:nvGraphicFramePr>
        <p:xfrm>
          <a:off x="6372225" y="2852738"/>
          <a:ext cx="1893888" cy="1905000"/>
        </p:xfrm>
        <a:graphic>
          <a:graphicData uri="http://schemas.openxmlformats.org/drawingml/2006/compatibility">
            <com:legacyDrawing xmlns:com="http://schemas.openxmlformats.org/drawingml/2006/compatibility" spid="_x0000_s10251"/>
          </a:graphicData>
        </a:graphic>
      </p:graphicFrame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498975" y="3789363"/>
            <a:ext cx="658813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7019925" y="2997200"/>
            <a:ext cx="5984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 sz="800"/>
              <a:t>Sektori B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924300" y="1125538"/>
            <a:ext cx="4897438" cy="137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sv-SE" sz="2400" b="1" i="1" dirty="0" smtClean="0"/>
              <a:t>Byråkrati är uppdelad  i sektorer,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sv-SE" sz="2400" b="1" i="1" dirty="0" smtClean="0"/>
              <a:t>vardagsliv är det inte</a:t>
            </a:r>
          </a:p>
          <a:p>
            <a:pPr>
              <a:spcBef>
                <a:spcPct val="50000"/>
              </a:spcBef>
            </a:pPr>
            <a:endParaRPr lang="sv-SE" sz="2400" b="1" i="1" dirty="0"/>
          </a:p>
        </p:txBody>
      </p:sp>
      <p:sp>
        <p:nvSpPr>
          <p:cNvPr id="16" name="Tekstikehys 15"/>
          <p:cNvSpPr txBox="1"/>
          <p:nvPr/>
        </p:nvSpPr>
        <p:spPr>
          <a:xfrm>
            <a:off x="323528" y="5661248"/>
            <a:ext cx="5270674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rgbClr val="FF0000"/>
                </a:solidFill>
              </a:rPr>
              <a:t>Ju mera vi har dragit gränser </a:t>
            </a:r>
          </a:p>
          <a:p>
            <a:r>
              <a:rPr lang="sv-SE" sz="2400" b="1" dirty="0" smtClean="0">
                <a:solidFill>
                  <a:srgbClr val="FF0000"/>
                </a:solidFill>
              </a:rPr>
              <a:t>desto mera vi har gränser att överskrida</a:t>
            </a:r>
            <a:endParaRPr lang="sv-SE" sz="2400" b="1" dirty="0">
              <a:solidFill>
                <a:srgbClr val="FF0000"/>
              </a:solidFill>
            </a:endParaRPr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Framtidsdialoger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kontext</a:t>
            </a:r>
            <a:r>
              <a:rPr lang="en-GB" dirty="0" smtClean="0"/>
              <a:t>; Tom Erik Arnkil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Framtidsdialoger i kontext; Tom Erik Arnkil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E5B7-F92F-4DA8-A581-346BFDE25E59}" type="slidenum">
              <a:rPr lang="fi-FI"/>
              <a:pPr/>
              <a:t>20</a:t>
            </a:fld>
            <a:endParaRPr lang="fi-FI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07375" cy="1525576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Etisk tidig intervention = </a:t>
            </a:r>
            <a:br>
              <a:rPr lang="sv-SE" dirty="0" smtClean="0">
                <a:solidFill>
                  <a:schemeClr val="tx1"/>
                </a:solidFill>
              </a:rPr>
            </a:br>
            <a:r>
              <a:rPr lang="sv-SE" sz="4000" u="sng" dirty="0" smtClean="0">
                <a:solidFill>
                  <a:schemeClr val="tx1"/>
                </a:solidFill>
              </a:rPr>
              <a:t>Tidig öppen samverkan</a:t>
            </a:r>
            <a:endParaRPr lang="sv-SE" u="sng" dirty="0">
              <a:solidFill>
                <a:schemeClr val="tx1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sz="2200" dirty="0"/>
          </a:p>
          <a:p>
            <a:endParaRPr lang="fi-FI" sz="2200" dirty="0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68313" y="1916113"/>
            <a:ext cx="7920037" cy="440120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sv-SE" sz="4000" dirty="0" smtClean="0">
                <a:solidFill>
                  <a:srgbClr val="CC3300"/>
                </a:solidFill>
              </a:rPr>
              <a:t>   Det är </a:t>
            </a:r>
            <a:r>
              <a:rPr lang="sv-SE" sz="4000" dirty="0" err="1" smtClean="0">
                <a:solidFill>
                  <a:srgbClr val="CC3300"/>
                </a:solidFill>
              </a:rPr>
              <a:t>allrig</a:t>
            </a:r>
            <a:r>
              <a:rPr lang="sv-SE" sz="4000" dirty="0" smtClean="0">
                <a:solidFill>
                  <a:srgbClr val="CC3300"/>
                </a:solidFill>
              </a:rPr>
              <a:t> för tidigt att vara öppen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sv-SE" sz="4000" dirty="0" smtClean="0">
                <a:solidFill>
                  <a:srgbClr val="CC3300"/>
                </a:solidFill>
              </a:rPr>
              <a:t>Det är </a:t>
            </a:r>
            <a:r>
              <a:rPr lang="sv-SE" sz="4000" dirty="0" err="1" smtClean="0">
                <a:solidFill>
                  <a:srgbClr val="CC3300"/>
                </a:solidFill>
              </a:rPr>
              <a:t>allrig</a:t>
            </a:r>
            <a:r>
              <a:rPr lang="sv-SE" sz="4000" dirty="0" smtClean="0">
                <a:solidFill>
                  <a:srgbClr val="CC3300"/>
                </a:solidFill>
              </a:rPr>
              <a:t> för tidigt att inrikta sig till samverkan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sv-SE" sz="4000" dirty="0" smtClean="0">
                <a:solidFill>
                  <a:srgbClr val="CC3300"/>
                </a:solidFill>
              </a:rPr>
              <a:t>Det är </a:t>
            </a:r>
            <a:r>
              <a:rPr lang="sv-SE" sz="4000" dirty="0" err="1" smtClean="0">
                <a:solidFill>
                  <a:srgbClr val="CC3300"/>
                </a:solidFill>
              </a:rPr>
              <a:t>allrig</a:t>
            </a:r>
            <a:r>
              <a:rPr lang="sv-SE" sz="4000" dirty="0" smtClean="0">
                <a:solidFill>
                  <a:srgbClr val="CC3300"/>
                </a:solidFill>
              </a:rPr>
              <a:t> för tidigt att påbörja dialog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2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Framtidsdialoger i kontext; Tom Erik Arnkil</a:t>
            </a:r>
            <a:endParaRPr lang="fi-FI"/>
          </a:p>
        </p:txBody>
      </p:sp>
      <p:sp>
        <p:nvSpPr>
          <p:cNvPr id="2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7D7C-D3EC-408F-9E14-61E243132114}" type="slidenum">
              <a:rPr lang="fi-FI"/>
              <a:pPr/>
              <a:t>21</a:t>
            </a:fld>
            <a:endParaRPr lang="fi-FI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52"/>
            <a:ext cx="7756525" cy="573087"/>
          </a:xfrm>
        </p:spPr>
        <p:txBody>
          <a:bodyPr>
            <a:normAutofit fontScale="90000"/>
          </a:bodyPr>
          <a:lstStyle/>
          <a:p>
            <a:r>
              <a:rPr lang="sv-SE" sz="2800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Goda nätverksdialogiska praktik i kommunen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– för att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2966" name="Group 22"/>
          <p:cNvGraphicFramePr>
            <a:graphicFrameLocks noGrp="1"/>
          </p:cNvGraphicFramePr>
          <p:nvPr>
            <p:ph idx="1"/>
          </p:nvPr>
        </p:nvGraphicFramePr>
        <p:xfrm>
          <a:off x="250825" y="908719"/>
          <a:ext cx="8447088" cy="4693019"/>
        </p:xfrm>
        <a:graphic>
          <a:graphicData uri="http://schemas.openxmlformats.org/drawingml/2006/table">
            <a:tbl>
              <a:tblPr/>
              <a:tblGrid>
                <a:gridCol w="1873250"/>
                <a:gridCol w="2447925"/>
                <a:gridCol w="2232025"/>
                <a:gridCol w="1893888"/>
              </a:tblGrid>
              <a:tr h="66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allt  flera relationer är utan oro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lilla bekymren försvinner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multi-enhet</a:t>
                      </a:r>
                      <a:r>
                        <a:rPr kumimoji="0" lang="sv-SE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situationer blir klarare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stöd och skydd skapas i kris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206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Dialoger om etiska principer med politiker, ledare, proffs, medborgare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Dialoger i och mellan enhet och med klienter/medborgare om goda, etiska praktik som </a:t>
                      </a:r>
                      <a:r>
                        <a:rPr lang="sv-SE" sz="24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förhindrar och minskar 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v-SE" sz="240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Tidiga dialoger: att ta upp 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v-SE" sz="24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                  Framtidsdialoger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v-SE" sz="24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                          Öppna dialoger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v-SE" sz="24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                             Familjerådslag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sv-SE" sz="18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                                                         </a:t>
                      </a:r>
                      <a:r>
                        <a:rPr lang="sv-SE" sz="2400" i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Nätverksterapi</a:t>
                      </a:r>
                      <a:endParaRPr lang="sv-SE" sz="1800" i="0" u="non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Framtidsdialoger i kontext; Tom Erik Arnkil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FCAC-E44B-49A9-8BD1-5ED06EE04AB2}" type="slidenum">
              <a:rPr lang="fi-FI"/>
              <a:pPr/>
              <a:t>22</a:t>
            </a:fld>
            <a:endParaRPr lang="fi-FI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3000" dirty="0" smtClean="0"/>
              <a:t/>
            </a:r>
            <a:br>
              <a:rPr lang="sv-SE" sz="3000" dirty="0" smtClean="0"/>
            </a:br>
            <a:r>
              <a:rPr lang="sv-SE" sz="2800" dirty="0" smtClean="0"/>
              <a:t> </a:t>
            </a:r>
            <a:r>
              <a:rPr lang="sv-SE" sz="3600" dirty="0" smtClean="0">
                <a:latin typeface="Arial" pitchFamily="34" charset="0"/>
                <a:cs typeface="Arial" pitchFamily="34" charset="0"/>
              </a:rPr>
              <a:t>Skall </a:t>
            </a:r>
            <a:r>
              <a:rPr lang="sv-SE" sz="3600" i="1" dirty="0" smtClean="0">
                <a:latin typeface="Arial" pitchFamily="34" charset="0"/>
                <a:cs typeface="Arial" pitchFamily="34" charset="0"/>
              </a:rPr>
              <a:t>Tidigt Öppet Samarbete </a:t>
            </a:r>
            <a:r>
              <a:rPr lang="sv-SE" sz="3600" dirty="0" smtClean="0">
                <a:latin typeface="Arial" pitchFamily="34" charset="0"/>
                <a:cs typeface="Arial" pitchFamily="34" charset="0"/>
              </a:rPr>
              <a:t>rotfästa sig som arbetskultur? </a:t>
            </a:r>
            <a:endParaRPr lang="sv-SE" sz="3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214422"/>
            <a:ext cx="8642350" cy="516690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sv-SE" sz="2000" dirty="0" smtClean="0"/>
              <a:t>Några viktiga lärdomar:</a:t>
            </a:r>
          </a:p>
          <a:p>
            <a:pPr>
              <a:buFontTx/>
              <a:buNone/>
            </a:pPr>
            <a:r>
              <a:rPr lang="sv-SE" sz="2000" dirty="0" smtClean="0"/>
              <a:t>Det är nödvändigt att skapa en </a:t>
            </a:r>
            <a:r>
              <a:rPr lang="sv-SE" sz="2000" b="1" dirty="0" err="1" smtClean="0"/>
              <a:t>tvärs-sektoriell</a:t>
            </a:r>
            <a:r>
              <a:rPr lang="sv-SE" sz="2000" b="1" dirty="0" smtClean="0"/>
              <a:t> styrningsgrupp </a:t>
            </a:r>
            <a:r>
              <a:rPr lang="sv-SE" sz="2000" dirty="0" smtClean="0"/>
              <a:t>som stående struktur i det kommunala ledningssystemet, med en </a:t>
            </a:r>
            <a:r>
              <a:rPr lang="sv-SE" sz="2000" b="1" dirty="0" smtClean="0"/>
              <a:t>permanent koordinator </a:t>
            </a:r>
            <a:r>
              <a:rPr lang="sv-SE" sz="2000" dirty="0" smtClean="0"/>
              <a:t>för att </a:t>
            </a:r>
            <a:r>
              <a:rPr lang="sv-SE" sz="2000" dirty="0" err="1" smtClean="0"/>
              <a:t>föhindra</a:t>
            </a:r>
            <a:r>
              <a:rPr lang="sv-SE" sz="2000" dirty="0" smtClean="0"/>
              <a:t> återsplittring av nätverksutvecklingar</a:t>
            </a:r>
          </a:p>
          <a:p>
            <a:pPr>
              <a:buFontTx/>
              <a:buNone/>
            </a:pPr>
            <a:r>
              <a:rPr lang="sv-SE" sz="2000" dirty="0" smtClean="0"/>
              <a:t>Det är nödvändigt att gå framåt på fyra nivåer samtidigt: </a:t>
            </a:r>
            <a:r>
              <a:rPr lang="sv-SE" sz="2000" b="1" dirty="0" smtClean="0"/>
              <a:t>översta ledningen, mellanchefer, personal och klienter/medborgare</a:t>
            </a:r>
          </a:p>
          <a:p>
            <a:pPr>
              <a:buFontTx/>
              <a:buNone/>
            </a:pPr>
            <a:r>
              <a:rPr lang="sv-SE" sz="2000" dirty="0" smtClean="0"/>
              <a:t>Dialoger i </a:t>
            </a:r>
            <a:r>
              <a:rPr lang="sv-SE" sz="2000" b="1" dirty="0" smtClean="0"/>
              <a:t>gemensamma utbildningar </a:t>
            </a:r>
            <a:r>
              <a:rPr lang="sv-SE" sz="2000" dirty="0" smtClean="0"/>
              <a:t>(horisontalt och vertikalt) skapar gemensamt språk</a:t>
            </a:r>
          </a:p>
          <a:p>
            <a:pPr>
              <a:buFontTx/>
              <a:buNone/>
            </a:pPr>
            <a:r>
              <a:rPr lang="sv-SE" sz="2000" dirty="0" smtClean="0"/>
              <a:t>Processer bör stödas av tillräckigt snabb feedback som parterna själv deltar i</a:t>
            </a:r>
            <a:endParaRPr lang="sv-SE" sz="2000" dirty="0"/>
          </a:p>
          <a:p>
            <a:pPr>
              <a:buFontTx/>
              <a:buNone/>
            </a:pPr>
            <a:r>
              <a:rPr lang="sv-SE" sz="2000" dirty="0" smtClean="0"/>
              <a:t>Processer börjar ofta från mindre delar av nätverk och utmanar stöd och steg från andra håll och nivåer</a:t>
            </a:r>
          </a:p>
          <a:p>
            <a:pPr>
              <a:buFontTx/>
              <a:buNone/>
            </a:pPr>
            <a:r>
              <a:rPr lang="sv-SE" sz="2000" dirty="0" smtClean="0"/>
              <a:t>En ”kritisk massa” är viktig: tillräkligt stor antal engagerade människor som stöds med utbildning, reflektioner och feedback</a:t>
            </a:r>
          </a:p>
          <a:p>
            <a:pPr>
              <a:buNone/>
            </a:pPr>
            <a:endParaRPr lang="sv-SE" sz="2400" dirty="0" smtClean="0"/>
          </a:p>
          <a:p>
            <a:pPr>
              <a:buFontTx/>
              <a:buNone/>
            </a:pPr>
            <a:endParaRPr lang="sv-SE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31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Framtidsdialoger i kontext; Tom Erik Arnkil</a:t>
            </a:r>
            <a:endParaRPr lang="fi-FI"/>
          </a:p>
        </p:txBody>
      </p:sp>
      <p:sp>
        <p:nvSpPr>
          <p:cNvPr id="32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4C1F2-E091-4FBC-B2E6-8936D08062C4}" type="slidenum">
              <a:rPr lang="fi-FI"/>
              <a:pPr/>
              <a:t>23</a:t>
            </a:fld>
            <a:endParaRPr lang="fi-FI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07375" cy="622300"/>
          </a:xfrm>
        </p:spPr>
        <p:txBody>
          <a:bodyPr>
            <a:normAutofit fontScale="90000"/>
          </a:bodyPr>
          <a:lstStyle/>
          <a:p>
            <a:r>
              <a:rPr lang="sv-SE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Tidigt </a:t>
            </a:r>
            <a:r>
              <a:rPr lang="sv-SE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öppet samarbete kunde vara inrotar när:</a:t>
            </a:r>
            <a:r>
              <a:rPr lang="sv-SE" sz="3200" dirty="0" smtClean="0">
                <a:latin typeface="Arial" pitchFamily="34" charset="0"/>
                <a:cs typeface="Arial" pitchFamily="34" charset="0"/>
              </a:rPr>
              <a:t> arbetsmodellens</a:t>
            </a:r>
            <a:endParaRPr lang="fi-FI" sz="300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525963"/>
          </a:xfrm>
        </p:spPr>
        <p:txBody>
          <a:bodyPr/>
          <a:lstStyle/>
          <a:p>
            <a:endParaRPr lang="fi-FI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-288925" y="908050"/>
            <a:ext cx="9432925" cy="5538788"/>
            <a:chOff x="3135" y="7035"/>
            <a:chExt cx="7200" cy="4320"/>
          </a:xfrm>
        </p:grpSpPr>
        <p:sp>
          <p:nvSpPr>
            <p:cNvPr id="78853" name="AutoShape 5"/>
            <p:cNvSpPr>
              <a:spLocks noChangeAspect="1" noChangeArrowheads="1"/>
            </p:cNvSpPr>
            <p:nvPr/>
          </p:nvSpPr>
          <p:spPr bwMode="auto">
            <a:xfrm>
              <a:off x="3135" y="7035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854" name="AutoShape 6"/>
            <p:cNvSpPr>
              <a:spLocks noChangeArrowheads="1"/>
            </p:cNvSpPr>
            <p:nvPr/>
          </p:nvSpPr>
          <p:spPr bwMode="auto">
            <a:xfrm>
              <a:off x="5483" y="8475"/>
              <a:ext cx="2035" cy="1440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5013" y="7035"/>
              <a:ext cx="1408" cy="12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>
                  <a:latin typeface="Times New Roman" pitchFamily="18" charset="0"/>
                </a:rPr>
                <a:t>informering till personal &amp; </a:t>
              </a:r>
              <a:r>
                <a:rPr lang="sv-SE" sz="2000" dirty="0" err="1" smtClean="0">
                  <a:latin typeface="Times New Roman" pitchFamily="18" charset="0"/>
                </a:rPr>
                <a:t>merdborgare</a:t>
              </a:r>
              <a:r>
                <a:rPr lang="sv-SE" sz="2000" dirty="0" smtClean="0">
                  <a:latin typeface="Times New Roman" pitchFamily="18" charset="0"/>
                </a:rPr>
                <a:t> är löpande och omfattande</a:t>
              </a:r>
              <a:endParaRPr lang="sv-SE" sz="2000" dirty="0"/>
            </a:p>
          </p:txBody>
        </p: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6578" y="7035"/>
              <a:ext cx="1641" cy="12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>
                  <a:latin typeface="Times New Roman" pitchFamily="18" charset="0"/>
                </a:rPr>
                <a:t>baselement är permanenta delar av </a:t>
              </a:r>
              <a:r>
                <a:rPr lang="sv-SE" sz="2000" dirty="0" smtClean="0"/>
                <a:t>personalutbildning</a:t>
              </a:r>
              <a:endParaRPr lang="sv-SE" sz="2000" dirty="0"/>
            </a:p>
          </p:txBody>
        </p:sp>
        <p:sp>
          <p:nvSpPr>
            <p:cNvPr id="78857" name="Text Box 9"/>
            <p:cNvSpPr txBox="1">
              <a:spLocks noChangeArrowheads="1"/>
            </p:cNvSpPr>
            <p:nvPr/>
          </p:nvSpPr>
          <p:spPr bwMode="auto">
            <a:xfrm>
              <a:off x="7674" y="8475"/>
              <a:ext cx="1535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/>
                <a:t>förverkligandet är i varje praktikerns </a:t>
              </a:r>
              <a:r>
                <a:rPr lang="sv-SE" sz="2000" dirty="0" err="1" smtClean="0"/>
                <a:t>befattnings-beskrivning</a:t>
              </a:r>
              <a:r>
                <a:rPr lang="sv-SE" sz="2000" dirty="0" smtClean="0"/>
                <a:t> och generering stöds</a:t>
              </a:r>
              <a:endParaRPr lang="sv-SE" sz="2000" dirty="0"/>
            </a:p>
          </p:txBody>
        </p:sp>
        <p:sp>
          <p:nvSpPr>
            <p:cNvPr id="78858" name="Text Box 10"/>
            <p:cNvSpPr txBox="1">
              <a:spLocks noChangeArrowheads="1"/>
            </p:cNvSpPr>
            <p:nvPr/>
          </p:nvSpPr>
          <p:spPr bwMode="auto">
            <a:xfrm>
              <a:off x="6578" y="10075"/>
              <a:ext cx="1409" cy="12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>
                  <a:latin typeface="Times New Roman" pitchFamily="18" charset="0"/>
                </a:rPr>
                <a:t>effekter på </a:t>
              </a:r>
              <a:r>
                <a:rPr lang="sv-SE" sz="2000" dirty="0" smtClean="0"/>
                <a:t>delaktighet) följas genom ständig feedback</a:t>
              </a:r>
              <a:endParaRPr lang="sv-SE" sz="2000" dirty="0"/>
            </a:p>
          </p:txBody>
        </p:sp>
        <p:sp>
          <p:nvSpPr>
            <p:cNvPr id="78859" name="Text Box 11"/>
            <p:cNvSpPr txBox="1">
              <a:spLocks noChangeArrowheads="1"/>
            </p:cNvSpPr>
            <p:nvPr/>
          </p:nvSpPr>
          <p:spPr bwMode="auto">
            <a:xfrm>
              <a:off x="4700" y="10075"/>
              <a:ext cx="1567" cy="12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>
                  <a:latin typeface="Times New Roman" pitchFamily="18" charset="0"/>
                </a:rPr>
                <a:t>effekter på välfred följas ständigt och utnyttjas i kommunala styrning</a:t>
              </a:r>
              <a:endParaRPr lang="sv-SE" sz="2000" dirty="0"/>
            </a:p>
          </p:txBody>
        </p:sp>
        <p:sp>
          <p:nvSpPr>
            <p:cNvPr id="78860" name="Text Box 12"/>
            <p:cNvSpPr txBox="1">
              <a:spLocks noChangeArrowheads="1"/>
            </p:cNvSpPr>
            <p:nvPr/>
          </p:nvSpPr>
          <p:spPr bwMode="auto">
            <a:xfrm>
              <a:off x="3605" y="8475"/>
              <a:ext cx="1567" cy="128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2000" dirty="0" smtClean="0">
                  <a:latin typeface="Times New Roman" pitchFamily="18" charset="0"/>
                </a:rPr>
                <a:t>styrning förverkligas i etablerade </a:t>
              </a:r>
              <a:r>
                <a:rPr lang="sv-SE" sz="2000" dirty="0" err="1" smtClean="0">
                  <a:latin typeface="Times New Roman" pitchFamily="18" charset="0"/>
                </a:rPr>
                <a:t>tvärssektoriella</a:t>
              </a:r>
              <a:r>
                <a:rPr lang="sv-SE" sz="2000" dirty="0" smtClean="0">
                  <a:latin typeface="Times New Roman" pitchFamily="18" charset="0"/>
                </a:rPr>
                <a:t> strukturer</a:t>
              </a:r>
              <a:endParaRPr lang="sv-SE" sz="2000" dirty="0"/>
            </a:p>
          </p:txBody>
        </p:sp>
        <p:cxnSp>
          <p:nvCxnSpPr>
            <p:cNvPr id="78861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6500" y="7611"/>
              <a:ext cx="1" cy="1410"/>
            </a:xfrm>
            <a:prstGeom prst="curvedConnector3">
              <a:avLst>
                <a:gd name="adj1" fmla="val 36000000"/>
              </a:avLst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2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7040" y="8481"/>
              <a:ext cx="800" cy="468"/>
            </a:xfrm>
            <a:prstGeom prst="curvedConnector2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3" name="AutoShape 15"/>
            <p:cNvCxnSpPr>
              <a:cxnSpLocks noChangeShapeType="1"/>
            </p:cNvCxnSpPr>
            <p:nvPr/>
          </p:nvCxnSpPr>
          <p:spPr bwMode="auto">
            <a:xfrm rot="16200000">
              <a:off x="6960" y="9361"/>
              <a:ext cx="960" cy="468"/>
            </a:xfrm>
            <a:prstGeom prst="curvedConnector2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4" name="AutoShape 16"/>
            <p:cNvCxnSpPr>
              <a:cxnSpLocks noChangeShapeType="1"/>
            </p:cNvCxnSpPr>
            <p:nvPr/>
          </p:nvCxnSpPr>
          <p:spPr bwMode="auto">
            <a:xfrm rot="5400000">
              <a:off x="5084" y="8403"/>
              <a:ext cx="800" cy="624"/>
            </a:xfrm>
            <a:prstGeom prst="curvedConnector2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5" name="AutoShape 17"/>
            <p:cNvCxnSpPr>
              <a:cxnSpLocks noChangeShapeType="1"/>
            </p:cNvCxnSpPr>
            <p:nvPr/>
          </p:nvCxnSpPr>
          <p:spPr bwMode="auto">
            <a:xfrm rot="16200000" flipH="1" flipV="1">
              <a:off x="6422" y="9293"/>
              <a:ext cx="1" cy="1566"/>
            </a:xfrm>
            <a:prstGeom prst="curvedConnector3">
              <a:avLst>
                <a:gd name="adj1" fmla="val -36000000"/>
              </a:avLst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6" name="AutoShape 18"/>
            <p:cNvCxnSpPr>
              <a:cxnSpLocks noChangeShapeType="1"/>
            </p:cNvCxnSpPr>
            <p:nvPr/>
          </p:nvCxnSpPr>
          <p:spPr bwMode="auto">
            <a:xfrm rot="5400000" flipH="1">
              <a:off x="4926" y="9361"/>
              <a:ext cx="960" cy="468"/>
            </a:xfrm>
            <a:prstGeom prst="curvedConnector2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8867" name="AutoShape 19"/>
            <p:cNvCxnSpPr>
              <a:cxnSpLocks noChangeShapeType="1"/>
            </p:cNvCxnSpPr>
            <p:nvPr/>
          </p:nvCxnSpPr>
          <p:spPr bwMode="auto">
            <a:xfrm>
              <a:off x="5172" y="9115"/>
              <a:ext cx="250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68" name="AutoShape 20"/>
            <p:cNvCxnSpPr>
              <a:cxnSpLocks noChangeShapeType="1"/>
            </p:cNvCxnSpPr>
            <p:nvPr/>
          </p:nvCxnSpPr>
          <p:spPr bwMode="auto">
            <a:xfrm flipH="1">
              <a:off x="5640" y="8315"/>
              <a:ext cx="1566" cy="17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69" name="AutoShape 21"/>
            <p:cNvCxnSpPr>
              <a:cxnSpLocks noChangeShapeType="1"/>
            </p:cNvCxnSpPr>
            <p:nvPr/>
          </p:nvCxnSpPr>
          <p:spPr bwMode="auto">
            <a:xfrm flipV="1">
              <a:off x="5640" y="8315"/>
              <a:ext cx="156" cy="17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0" name="AutoShape 22"/>
            <p:cNvCxnSpPr>
              <a:cxnSpLocks noChangeShapeType="1"/>
            </p:cNvCxnSpPr>
            <p:nvPr/>
          </p:nvCxnSpPr>
          <p:spPr bwMode="auto">
            <a:xfrm flipV="1">
              <a:off x="5640" y="9115"/>
              <a:ext cx="2034" cy="9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1" name="AutoShape 23"/>
            <p:cNvCxnSpPr>
              <a:cxnSpLocks noChangeShapeType="1"/>
            </p:cNvCxnSpPr>
            <p:nvPr/>
          </p:nvCxnSpPr>
          <p:spPr bwMode="auto">
            <a:xfrm flipV="1">
              <a:off x="5172" y="8315"/>
              <a:ext cx="2034" cy="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2" name="AutoShape 24"/>
            <p:cNvCxnSpPr>
              <a:cxnSpLocks noChangeShapeType="1"/>
            </p:cNvCxnSpPr>
            <p:nvPr/>
          </p:nvCxnSpPr>
          <p:spPr bwMode="auto">
            <a:xfrm>
              <a:off x="5172" y="9115"/>
              <a:ext cx="2034" cy="9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3" name="AutoShape 25"/>
            <p:cNvCxnSpPr>
              <a:cxnSpLocks noChangeShapeType="1"/>
            </p:cNvCxnSpPr>
            <p:nvPr/>
          </p:nvCxnSpPr>
          <p:spPr bwMode="auto">
            <a:xfrm>
              <a:off x="5796" y="8315"/>
              <a:ext cx="1410" cy="17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4" name="AutoShape 26"/>
            <p:cNvCxnSpPr>
              <a:cxnSpLocks noChangeShapeType="1"/>
            </p:cNvCxnSpPr>
            <p:nvPr/>
          </p:nvCxnSpPr>
          <p:spPr bwMode="auto">
            <a:xfrm>
              <a:off x="5796" y="8315"/>
              <a:ext cx="1878" cy="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875" name="AutoShape 27"/>
            <p:cNvCxnSpPr>
              <a:cxnSpLocks noChangeShapeType="1"/>
            </p:cNvCxnSpPr>
            <p:nvPr/>
          </p:nvCxnSpPr>
          <p:spPr bwMode="auto">
            <a:xfrm>
              <a:off x="7206" y="8315"/>
              <a:ext cx="1" cy="17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8876" name="Text Box 28"/>
            <p:cNvSpPr txBox="1">
              <a:spLocks noChangeArrowheads="1"/>
            </p:cNvSpPr>
            <p:nvPr/>
          </p:nvSpPr>
          <p:spPr bwMode="auto">
            <a:xfrm>
              <a:off x="5796" y="8955"/>
              <a:ext cx="1409" cy="640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v-SE" sz="2000" dirty="0" smtClean="0">
                  <a:latin typeface="Times New Roman" pitchFamily="18" charset="0"/>
                </a:rPr>
                <a:t>koordination är permanent</a:t>
              </a:r>
              <a:endParaRPr lang="sv-SE" sz="20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Post-modern komplexitet:</a:t>
            </a:r>
            <a:br>
              <a:rPr lang="sv-SE" dirty="0" smtClean="0"/>
            </a:br>
            <a:r>
              <a:rPr lang="sv-SE" dirty="0" err="1" smtClean="0"/>
              <a:t>Multi-enhet</a:t>
            </a:r>
            <a:r>
              <a:rPr lang="sv-SE" dirty="0" smtClean="0"/>
              <a:t> situationer</a:t>
            </a:r>
            <a:endParaRPr lang="sv-SE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504046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sv-SE" sz="2800" dirty="0"/>
              <a:t>Människor måste "samla" delar av hjälp från ett antal specialiserade </a:t>
            </a:r>
            <a:r>
              <a:rPr lang="sv-SE" sz="2800" dirty="0" smtClean="0"/>
              <a:t>håll</a:t>
            </a:r>
          </a:p>
          <a:p>
            <a:pPr>
              <a:lnSpc>
                <a:spcPct val="80000"/>
              </a:lnSpc>
            </a:pPr>
            <a:r>
              <a:rPr lang="sv-SE" sz="2800" dirty="0" smtClean="0"/>
              <a:t>Flera involverade håll definierar det holistiska vardagslivet från sin synvinkel &amp; tolkar med sina koder </a:t>
            </a:r>
            <a:endParaRPr lang="sv-SE" sz="2800" dirty="0"/>
          </a:p>
          <a:p>
            <a:pPr>
              <a:lnSpc>
                <a:spcPct val="80000"/>
              </a:lnSpc>
            </a:pPr>
            <a:r>
              <a:rPr lang="sv-SE" sz="2800" dirty="0" smtClean="0"/>
              <a:t>Vardagliga erfarenheten går i spillror</a:t>
            </a:r>
            <a:endParaRPr lang="sv-SE" sz="2800" dirty="0"/>
          </a:p>
          <a:p>
            <a:pPr>
              <a:lnSpc>
                <a:spcPct val="80000"/>
              </a:lnSpc>
            </a:pPr>
            <a:r>
              <a:rPr lang="sv-SE" sz="2800" dirty="0"/>
              <a:t>Evan </a:t>
            </a:r>
            <a:r>
              <a:rPr lang="sv-SE" sz="2800" dirty="0" err="1"/>
              <a:t>Imber-Black</a:t>
            </a:r>
            <a:r>
              <a:rPr lang="sv-SE" sz="2800" dirty="0"/>
              <a:t> (1988): låt oss tala om "</a:t>
            </a:r>
            <a:r>
              <a:rPr lang="sv-SE" sz="2800" dirty="0" err="1"/>
              <a:t>multi-enhet</a:t>
            </a:r>
            <a:r>
              <a:rPr lang="sv-SE" sz="2800" dirty="0"/>
              <a:t> familjer/klienter" ("</a:t>
            </a:r>
            <a:r>
              <a:rPr lang="sv-SE" sz="2800" dirty="0" err="1"/>
              <a:t>multi-agency</a:t>
            </a:r>
            <a:r>
              <a:rPr lang="sv-SE" sz="2800" dirty="0"/>
              <a:t> </a:t>
            </a:r>
            <a:r>
              <a:rPr lang="sv-SE" sz="2800" dirty="0" err="1"/>
              <a:t>families/clients</a:t>
            </a:r>
            <a:r>
              <a:rPr lang="sv-SE" sz="2800" dirty="0"/>
              <a:t>) i stället för "</a:t>
            </a:r>
            <a:r>
              <a:rPr lang="sv-SE" sz="2800" dirty="0" err="1"/>
              <a:t>multi-problem</a:t>
            </a:r>
            <a:r>
              <a:rPr lang="sv-SE" sz="2800" dirty="0"/>
              <a:t> familjer/klienter" ("</a:t>
            </a:r>
            <a:r>
              <a:rPr lang="sv-SE" sz="2800" dirty="0" err="1"/>
              <a:t>multi-problem</a:t>
            </a:r>
            <a:r>
              <a:rPr lang="sv-SE" sz="2800" dirty="0"/>
              <a:t> </a:t>
            </a:r>
            <a:r>
              <a:rPr lang="sv-SE" sz="2800" dirty="0" err="1"/>
              <a:t>families/clients</a:t>
            </a:r>
            <a:r>
              <a:rPr lang="sv-SE" sz="2800" dirty="0"/>
              <a:t>." </a:t>
            </a:r>
          </a:p>
          <a:p>
            <a:pPr>
              <a:lnSpc>
                <a:spcPct val="80000"/>
              </a:lnSpc>
            </a:pPr>
            <a:r>
              <a:rPr lang="sv-SE" sz="2800" b="1" dirty="0" err="1"/>
              <a:t>Multi-enhet</a:t>
            </a:r>
            <a:r>
              <a:rPr lang="sv-SE" sz="2800" b="1" dirty="0"/>
              <a:t> situationer är mycket komplicerade: ju mera systemet specialiserar, desto mer blir helheten fragmenterad</a:t>
            </a:r>
          </a:p>
          <a:p>
            <a:pPr>
              <a:lnSpc>
                <a:spcPct val="80000"/>
              </a:lnSpc>
            </a:pPr>
            <a:r>
              <a:rPr lang="sv-SE" sz="2800" dirty="0" smtClean="0"/>
              <a:t>Niklas </a:t>
            </a:r>
            <a:r>
              <a:rPr lang="sv-SE" sz="2800" dirty="0" err="1" smtClean="0"/>
              <a:t>Luhmann</a:t>
            </a:r>
            <a:r>
              <a:rPr lang="sv-SE" sz="2800" dirty="0" smtClean="0"/>
              <a:t> (1996): modernitet = samhället differentierar sig till system, </a:t>
            </a:r>
            <a:r>
              <a:rPr lang="sv-SE" sz="2800" dirty="0" err="1" smtClean="0"/>
              <a:t>sub-system</a:t>
            </a:r>
            <a:r>
              <a:rPr lang="sv-SE" sz="2800" dirty="0" smtClean="0"/>
              <a:t>, </a:t>
            </a:r>
            <a:r>
              <a:rPr lang="sv-SE" sz="2800" dirty="0" err="1" smtClean="0"/>
              <a:t>sub-sub-system</a:t>
            </a:r>
            <a:r>
              <a:rPr lang="sv-SE" sz="2800" dirty="0" smtClean="0"/>
              <a:t>, osv. Det är omöjligt att kontrollera helheten</a:t>
            </a:r>
            <a:endParaRPr lang="sv-SE" sz="2800" dirty="0"/>
          </a:p>
          <a:p>
            <a:pPr>
              <a:lnSpc>
                <a:spcPct val="80000"/>
              </a:lnSpc>
            </a:pPr>
            <a:endParaRPr lang="sv-SE" sz="2800" dirty="0"/>
          </a:p>
          <a:p>
            <a:pPr>
              <a:lnSpc>
                <a:spcPct val="80000"/>
              </a:lnSpc>
            </a:pPr>
            <a:endParaRPr lang="sv-SE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Strävan efter konroll ”långtifrån”</a:t>
            </a:r>
            <a:endParaRPr lang="sv-SE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dirty="0" smtClean="0"/>
              <a:t>Bruno Latour (1988): </a:t>
            </a:r>
          </a:p>
          <a:p>
            <a:r>
              <a:rPr lang="sv-SE" dirty="0" smtClean="0"/>
              <a:t>Om man försöker kontrollera flera lokala kontexter långtifrån/från kontrollcentrer, behöver man </a:t>
            </a:r>
            <a:r>
              <a:rPr lang="sv-SE" i="1" dirty="0" smtClean="0"/>
              <a:t>starka förklarningar</a:t>
            </a:r>
            <a:r>
              <a:rPr lang="sv-SE" dirty="0" smtClean="0"/>
              <a:t> (kausalsammanhang)</a:t>
            </a:r>
          </a:p>
          <a:p>
            <a:r>
              <a:rPr lang="sv-SE" dirty="0" smtClean="0"/>
              <a:t>Agerar man själv i lokala kontexter, har man mera nytta av </a:t>
            </a:r>
            <a:r>
              <a:rPr lang="sv-SE" i="1" dirty="0" smtClean="0"/>
              <a:t>svagare förklarningar </a:t>
            </a:r>
            <a:r>
              <a:rPr lang="sv-SE" dirty="0" smtClean="0"/>
              <a:t>(korrelationer, deskriptioner…)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’</a:t>
            </a:r>
            <a:r>
              <a:rPr lang="sv-SE" dirty="0" err="1" smtClean="0">
                <a:solidFill>
                  <a:srgbClr val="FF0000"/>
                </a:solidFill>
              </a:rPr>
              <a:t>Evidence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based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 smtClean="0">
                <a:solidFill>
                  <a:srgbClr val="FF0000"/>
                </a:solidFill>
              </a:rPr>
              <a:t>practice</a:t>
            </a:r>
            <a:r>
              <a:rPr lang="sv-SE" dirty="0" smtClean="0">
                <a:solidFill>
                  <a:srgbClr val="FF0000"/>
                </a:solidFill>
              </a:rPr>
              <a:t>’ EBP baserad på ’</a:t>
            </a:r>
            <a:r>
              <a:rPr lang="sv-SE" dirty="0" err="1" smtClean="0">
                <a:solidFill>
                  <a:srgbClr val="FF0000"/>
                </a:solidFill>
              </a:rPr>
              <a:t>Randomised</a:t>
            </a:r>
            <a:r>
              <a:rPr lang="sv-SE" dirty="0" smtClean="0">
                <a:solidFill>
                  <a:srgbClr val="FF0000"/>
                </a:solidFill>
              </a:rPr>
              <a:t> Control </a:t>
            </a:r>
            <a:r>
              <a:rPr lang="sv-SE" dirty="0" err="1" smtClean="0">
                <a:solidFill>
                  <a:srgbClr val="FF0000"/>
                </a:solidFill>
              </a:rPr>
              <a:t>Trials</a:t>
            </a:r>
            <a:r>
              <a:rPr lang="sv-SE" dirty="0" smtClean="0">
                <a:solidFill>
                  <a:srgbClr val="FF0000"/>
                </a:solidFill>
              </a:rPr>
              <a:t>’ RCT är ett typexempel om strävan efter konroll ”långtifrån”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 smtClean="0"/>
              <a:t>God praktik för utspridning av god praktik (‘dissemination of </a:t>
            </a:r>
            <a:r>
              <a:rPr lang="sv-SE" sz="3600" dirty="0" err="1" smtClean="0"/>
              <a:t>good</a:t>
            </a:r>
            <a:r>
              <a:rPr lang="sv-SE" sz="3600" dirty="0" smtClean="0"/>
              <a:t> </a:t>
            </a:r>
            <a:r>
              <a:rPr lang="sv-SE" sz="3600" dirty="0" err="1" smtClean="0"/>
              <a:t>practices</a:t>
            </a:r>
            <a:r>
              <a:rPr lang="sv-SE" sz="3600" dirty="0" smtClean="0"/>
              <a:t>’) ?</a:t>
            </a:r>
            <a:endParaRPr lang="sv-SE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Försöker man kopiera </a:t>
            </a:r>
            <a:r>
              <a:rPr lang="sv-SE" i="1" dirty="0" smtClean="0"/>
              <a:t>tekniker/synnerligen enkla metoder</a:t>
            </a:r>
            <a:r>
              <a:rPr lang="sv-SE" dirty="0" smtClean="0"/>
              <a:t> – och har man en “befäl”-organisation för att framföra det, kan man utnyttja </a:t>
            </a:r>
            <a:r>
              <a:rPr lang="sv-SE" i="1" dirty="0" smtClean="0"/>
              <a:t>god praktik bibliotek osv.</a:t>
            </a:r>
          </a:p>
          <a:p>
            <a:r>
              <a:rPr lang="sv-SE" dirty="0" smtClean="0"/>
              <a:t>Försöker man utveckla ”</a:t>
            </a:r>
            <a:r>
              <a:rPr lang="sv-SE" dirty="0" err="1" smtClean="0"/>
              <a:t>multi-stakeholder</a:t>
            </a:r>
            <a:r>
              <a:rPr lang="sv-SE" dirty="0" smtClean="0"/>
              <a:t>” praktik, behöver man </a:t>
            </a:r>
            <a:r>
              <a:rPr lang="sv-SE" i="1" dirty="0" smtClean="0"/>
              <a:t>skapa och upprätthålla verksamheter och relationer på flera håll och nivåer (horisontalt och vertikalt)</a:t>
            </a:r>
          </a:p>
          <a:p>
            <a:r>
              <a:rPr lang="sv-SE" dirty="0" smtClean="0"/>
              <a:t>Sådana komplexa  ”livssystem” hittar man inte i </a:t>
            </a:r>
            <a:r>
              <a:rPr lang="sv-SE" dirty="0" err="1" smtClean="0"/>
              <a:t>EBP/RTC-bibliotek</a:t>
            </a:r>
            <a:endParaRPr lang="sv-SE" dirty="0" smtClean="0"/>
          </a:p>
          <a:p>
            <a:r>
              <a:rPr lang="sv-SE" b="1" dirty="0" smtClean="0"/>
              <a:t>Men man kan och skulle utnyttja forskning </a:t>
            </a:r>
            <a:r>
              <a:rPr lang="sv-SE" dirty="0" smtClean="0"/>
              <a:t>i byggning, upprätthållning och vidareutveckling av sådana praktiksystem</a:t>
            </a:r>
            <a:endParaRPr lang="sv-SE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Långa och korta cyklar i </a:t>
            </a:r>
            <a:br>
              <a:rPr lang="sv-SE" dirty="0" smtClean="0"/>
            </a:br>
            <a:r>
              <a:rPr lang="sv-SE" dirty="0" err="1" smtClean="0"/>
              <a:t>praktik-forskning</a:t>
            </a:r>
            <a:r>
              <a:rPr lang="sv-SE" dirty="0" smtClean="0"/>
              <a:t> utbyte</a:t>
            </a:r>
            <a:endParaRPr lang="sv-SE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05293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19.11.2010</a:t>
            </a:r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Framtidsdialoger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kontext</a:t>
            </a:r>
            <a:r>
              <a:rPr lang="en-GB" dirty="0" smtClean="0"/>
              <a:t>; Tom Erik Arnkil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Kaarinuoli alas 6"/>
          <p:cNvSpPr/>
          <p:nvPr/>
        </p:nvSpPr>
        <p:spPr>
          <a:xfrm>
            <a:off x="1475656" y="2060848"/>
            <a:ext cx="5976664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Kaarinuoli ylös 7"/>
          <p:cNvSpPr/>
          <p:nvPr/>
        </p:nvSpPr>
        <p:spPr>
          <a:xfrm flipH="1">
            <a:off x="1475656" y="3429000"/>
            <a:ext cx="5904656" cy="9361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Kaarinuoli alas 8"/>
          <p:cNvSpPr/>
          <p:nvPr/>
        </p:nvSpPr>
        <p:spPr>
          <a:xfrm>
            <a:off x="2627784" y="2852936"/>
            <a:ext cx="648072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Kaarinuoli alas 9"/>
          <p:cNvSpPr/>
          <p:nvPr/>
        </p:nvSpPr>
        <p:spPr>
          <a:xfrm>
            <a:off x="3635896" y="2852936"/>
            <a:ext cx="648072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Kaarinuoli alas 10"/>
          <p:cNvSpPr/>
          <p:nvPr/>
        </p:nvSpPr>
        <p:spPr>
          <a:xfrm>
            <a:off x="4499992" y="2852936"/>
            <a:ext cx="648072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Kaarinuoli alas 11"/>
          <p:cNvSpPr/>
          <p:nvPr/>
        </p:nvSpPr>
        <p:spPr>
          <a:xfrm>
            <a:off x="5436096" y="2852936"/>
            <a:ext cx="648072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kstikehys 12"/>
          <p:cNvSpPr txBox="1"/>
          <p:nvPr/>
        </p:nvSpPr>
        <p:spPr>
          <a:xfrm>
            <a:off x="1187624" y="30689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</a:t>
            </a:r>
            <a:endParaRPr lang="en-GB" sz="2800" b="1" dirty="0"/>
          </a:p>
        </p:txBody>
      </p:sp>
      <p:sp>
        <p:nvSpPr>
          <p:cNvPr id="15" name="Tekstikehys 14"/>
          <p:cNvSpPr txBox="1"/>
          <p:nvPr/>
        </p:nvSpPr>
        <p:spPr>
          <a:xfrm>
            <a:off x="7236296" y="29969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P’ </a:t>
            </a:r>
            <a:endParaRPr lang="en-GB" sz="2400" b="1" dirty="0"/>
          </a:p>
        </p:txBody>
      </p:sp>
      <p:sp>
        <p:nvSpPr>
          <p:cNvPr id="16" name="Tekstikehys 15"/>
          <p:cNvSpPr txBox="1"/>
          <p:nvPr/>
        </p:nvSpPr>
        <p:spPr>
          <a:xfrm>
            <a:off x="683568" y="4581128"/>
            <a:ext cx="7380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Det behövs både </a:t>
            </a:r>
            <a:r>
              <a:rPr lang="sv-SE" sz="2800" i="1" dirty="0" smtClean="0"/>
              <a:t>långa cyklar (=</a:t>
            </a:r>
            <a:r>
              <a:rPr lang="sv-SE" sz="2800" dirty="0" smtClean="0"/>
              <a:t>studier om praktikernas “anatomi”, “levnadslopp” och effekter) och </a:t>
            </a:r>
            <a:r>
              <a:rPr lang="sv-SE" sz="2800" i="1" dirty="0" smtClean="0"/>
              <a:t>korta cyklar </a:t>
            </a:r>
            <a:r>
              <a:rPr lang="sv-SE" sz="2800" dirty="0" smtClean="0"/>
              <a:t>(=reflektion, inlärning, utveckling och </a:t>
            </a:r>
            <a:r>
              <a:rPr lang="sv-SE" sz="2800" dirty="0" err="1" smtClean="0"/>
              <a:t>reorientering</a:t>
            </a:r>
            <a:r>
              <a:rPr lang="sv-SE" sz="2800" dirty="0" smtClean="0"/>
              <a:t> under processen)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b="1" dirty="0" smtClean="0"/>
              <a:t>Det moderna </a:t>
            </a:r>
            <a:r>
              <a:rPr lang="sv-SE" sz="3200" b="1" dirty="0" err="1" smtClean="0"/>
              <a:t>specialistystemet</a:t>
            </a:r>
            <a:r>
              <a:rPr lang="sv-SE" sz="3200" b="1" dirty="0" smtClean="0"/>
              <a:t> och postmoderna problem:</a:t>
            </a:r>
            <a:br>
              <a:rPr lang="sv-SE" sz="3200" b="1" dirty="0" smtClean="0"/>
            </a:br>
            <a:r>
              <a:rPr lang="sv-SE" sz="3200" b="1" dirty="0" smtClean="0"/>
              <a:t>Vardagslivet till centrum</a:t>
            </a:r>
            <a:endParaRPr lang="sv-SE" sz="32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SE" sz="2800" dirty="0" smtClean="0"/>
              <a:t>Paradox: Även </a:t>
            </a:r>
            <a:r>
              <a:rPr lang="sv-SE" sz="2800" dirty="0"/>
              <a:t>om varje proffs handlar rätt kan </a:t>
            </a:r>
            <a:r>
              <a:rPr lang="sv-SE" sz="2800" dirty="0" smtClean="0"/>
              <a:t>”</a:t>
            </a:r>
            <a:r>
              <a:rPr lang="sv-SE" sz="2800" dirty="0" err="1" smtClean="0"/>
              <a:t>multi-stakeholder</a:t>
            </a:r>
            <a:r>
              <a:rPr lang="sv-SE" sz="2800" dirty="0" smtClean="0"/>
              <a:t>” situationer </a:t>
            </a:r>
            <a:r>
              <a:rPr lang="sv-SE" sz="2800" dirty="0"/>
              <a:t>haka upp sig. 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2800" dirty="0"/>
              <a:t>Åtgärdens "riktighet" (enligt instruktionsböcker) är inte avgörande, utan </a:t>
            </a:r>
            <a:r>
              <a:rPr lang="sv-SE" sz="2800" u="sng" dirty="0"/>
              <a:t>åtgärdens  goda koppling till vardagens resurser.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2800" dirty="0"/>
              <a:t>Hur kan man få vardagslivet och dess resurser - också privata nätverkets resurser </a:t>
            </a:r>
            <a:r>
              <a:rPr lang="sv-SE" sz="2800" dirty="0" smtClean="0"/>
              <a:t>- mitt </a:t>
            </a:r>
            <a:r>
              <a:rPr lang="sv-SE" sz="2800" dirty="0"/>
              <a:t>i bilden i </a:t>
            </a:r>
            <a:r>
              <a:rPr lang="sv-SE" sz="2800" dirty="0" smtClean="0"/>
              <a:t>"</a:t>
            </a:r>
            <a:r>
              <a:rPr lang="sv-SE" sz="2800" dirty="0" err="1" smtClean="0"/>
              <a:t>multi-stakeholder</a:t>
            </a:r>
            <a:r>
              <a:rPr lang="sv-SE" sz="2800" dirty="0" smtClean="0"/>
              <a:t> situationer</a:t>
            </a:r>
            <a:r>
              <a:rPr lang="sv-SE" sz="2800" dirty="0"/>
              <a:t>"?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Är du i orons gråa zon?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v-SE" b="1"/>
              <a:t>Om du</a:t>
            </a:r>
            <a:r>
              <a:rPr lang="sv-SE" sz="28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vet eller anar, att det också finns andra proffs i någon kontakt med klienten/familjen du sysslar med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anteciperar (förutser) att sakerna inte går åt rätt riktning/håll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skulle välkomna mera resurser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känner att du inte egentligen vet vad som pågår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erfar att andras handlingar påverkar dina möjligheter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sv-SE" sz="2800"/>
              <a:t>skulle välkomna mera kontroll över helheten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v-SE" b="1"/>
              <a:t>Då är du i orons gråa zon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EE673-9056-4A6D-8F71-84362E75320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Framtidsdialoger i kontext; Tom Erik Arnkil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8913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n-GB" sz="4000">
                <a:solidFill>
                  <a:schemeClr val="tx1"/>
                </a:solidFill>
              </a:rPr>
              <a:t>Subjektiva oros- zoner </a:t>
            </a:r>
            <a:r>
              <a:rPr lang="en-GB" sz="2000"/>
              <a:t>(Arnkil &amp; Eriksson)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endParaRPr lang="fi-FI" sz="2800"/>
          </a:p>
          <a:p>
            <a:endParaRPr lang="fi-FI" sz="2800" b="1"/>
          </a:p>
          <a:p>
            <a:endParaRPr lang="fi-FI" sz="2800" b="1"/>
          </a:p>
          <a:p>
            <a:endParaRPr lang="fi-FI" sz="2800"/>
          </a:p>
        </p:txBody>
      </p:sp>
      <p:graphicFrame>
        <p:nvGraphicFramePr>
          <p:cNvPr id="19531" name="Group 75"/>
          <p:cNvGraphicFramePr>
            <a:graphicFrameLocks noGrp="1"/>
          </p:cNvGraphicFramePr>
          <p:nvPr>
            <p:ph sz="half" idx="2"/>
          </p:nvPr>
        </p:nvGraphicFramePr>
        <p:xfrm>
          <a:off x="395288" y="803275"/>
          <a:ext cx="8210550" cy="5365195"/>
        </p:xfrm>
        <a:graphic>
          <a:graphicData uri="http://schemas.openxmlformats.org/drawingml/2006/table">
            <a:tbl>
              <a:tblPr/>
              <a:tblGrid>
                <a:gridCol w="1152525"/>
                <a:gridCol w="2160587"/>
                <a:gridCol w="2663825"/>
                <a:gridCol w="2233613"/>
              </a:tblGrid>
              <a:tr h="919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Be-kymmers-fritt</a:t>
                      </a:r>
                      <a:r>
                        <a:rPr kumimoji="0" lang="sv-S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tillstånd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Liten oro</a:t>
                      </a:r>
                      <a:endParaRPr kumimoji="0" lang="sv-S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Grå zonen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 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 </a:t>
                      </a:r>
                      <a:r>
                        <a:rPr kumimoji="0" lang="sv-SE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be-kym-rad</a:t>
                      </a:r>
                      <a:r>
                        <a:rPr kumimoji="0" lang="sv-S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Lite bekymrad eller förvånad. God tilltro till de egna </a:t>
                      </a:r>
                      <a:r>
                        <a:rPr kumimoji="0" lang="sv-SE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möjlig-heterna</a:t>
                      </a: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-&gt; Har övervägt behovet av att sätta in mera resurser</a:t>
                      </a:r>
                      <a:endParaRPr kumimoji="0" lang="sv-S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Växande/påtagliga bekymmer. Tilltron till de egna </a:t>
                      </a:r>
                      <a:r>
                        <a:rPr kumimoji="0" lang="sv-SE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möjlig-heterna</a:t>
                      </a: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försvagas/ de egna resurserna börjar ta slut. -&gt; Känner att det finns behov av tilläggsresurser och ökad kontroll.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Mycket stora bekymmer: barnet/den unga i fara. Omöjligt att själv finna utvägar.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-&gt; En </a:t>
                      </a:r>
                      <a:r>
                        <a:rPr kumimoji="0" lang="sv-SE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för-ändring</a:t>
                      </a: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 situation måste fås till stånd genast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19.11.2010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3D28-79B2-4991-B49B-2AAE55721D51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Framtidsdialoger i kontext; Tom Erik Arnkil</a:t>
            </a:r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1928</Words>
  <Application>Microsoft Macintosh PowerPoint</Application>
  <PresentationFormat>Näytössä katseltava diaesitys (4:3)</PresentationFormat>
  <Paragraphs>245</Paragraphs>
  <Slides>23</Slides>
  <Notes>17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4" baseType="lpstr">
      <vt:lpstr>Office-teema</vt:lpstr>
      <vt:lpstr>   Framtidsdialoger i kontext  Tom Erik Arnkil, PhD,  Forskningsprofessor i THL (Institutet för Hälsa och Välfred), Helsingfors, Finland   </vt:lpstr>
      <vt:lpstr>Varför talar alla om dialoger nuförtiden:</vt:lpstr>
      <vt:lpstr>Post-modern komplexitet: Multi-enhet situationer</vt:lpstr>
      <vt:lpstr>Strävan efter konroll ”långtifrån”</vt:lpstr>
      <vt:lpstr>God praktik för utspridning av god praktik (‘dissemination of good practices’) ?</vt:lpstr>
      <vt:lpstr>Långa och korta cyklar i  praktik-forskning utbyte</vt:lpstr>
      <vt:lpstr>Det moderna specialistystemet och postmoderna problem: Vardagslivet till centrum</vt:lpstr>
      <vt:lpstr>Är du i orons gråa zon?</vt:lpstr>
      <vt:lpstr>Subjektiva oros- zoner (Arnkil &amp; Eriksson)</vt:lpstr>
      <vt:lpstr>Absolut viktigt att medta:</vt:lpstr>
      <vt:lpstr>Bekymren är subjektiva anteciperingar </vt:lpstr>
      <vt:lpstr>Tidigt ingrepp i oro</vt:lpstr>
      <vt:lpstr>Helomvändring: Experten ber om hjälp av lekmannen</vt:lpstr>
      <vt:lpstr>Den positiva trojanska hästen</vt:lpstr>
      <vt:lpstr>Framtidsdialoger: att erinra framtiden med familjer</vt:lpstr>
      <vt:lpstr>Att antecipera en god nära framtid</vt:lpstr>
      <vt:lpstr>Samtalsledarnas frågor</vt:lpstr>
      <vt:lpstr>Dia 18</vt:lpstr>
      <vt:lpstr>Dia 19</vt:lpstr>
      <vt:lpstr>Etisk tidig intervention =  Tidig öppen samverkan</vt:lpstr>
      <vt:lpstr>Goda nätverksdialogiska praktik i kommunen – för att</vt:lpstr>
      <vt:lpstr>  Skall Tidigt Öppet Samarbete rotfästa sig som arbetskultur? </vt:lpstr>
      <vt:lpstr>Tidigt öppet samarbete kunde vara inrotar när: arbetsmodellens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Framtidsdialoger i kontext  Tom Erik Arnkil, PhD,  Forskningsprofessor i THL (Institutet för Hälsa och Välfred), Helsingfors, Finland   </dc:title>
  <dc:creator>Tom Arnkil</dc:creator>
  <cp:lastModifiedBy>Tom Arnkil</cp:lastModifiedBy>
  <cp:revision>2</cp:revision>
  <dcterms:created xsi:type="dcterms:W3CDTF">2010-11-28T14:44:03Z</dcterms:created>
  <dcterms:modified xsi:type="dcterms:W3CDTF">2010-11-28T14:45:25Z</dcterms:modified>
</cp:coreProperties>
</file>